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2.xml" ContentType="application/vnd.openxmlformats-officedocument.presentationml.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
  </p:notesMasterIdLst>
  <p:sldIdLst>
    <p:sldId id="256" r:id="rId2"/>
    <p:sldId id="257" r:id="rId10"/>
  </p:sldIdLst>
  <p:sldSz cx="7562850" cy="10688638"/>
  <p:notesSz cx="10688638" cy="75628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08"/>
    <p:restoredTop sz="94610"/>
  </p:normalViewPr>
  <p:slideViewPr>
    <p:cSldViewPr snapToGrid="0" snapToObjects="1">
      <p:cViewPr varScale="1">
        <p:scale>
          <a:sx n="76" d="100"/>
          <a:sy n="76" d="100"/>
        </p:scale>
        <p:origin x="4286"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  <Relationship Id="rId10" Type="http://schemas.openxmlformats.org/officeDocument/2006/relationships/slide" Target="slides/slide2.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845449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 Id="rId90" Type="http://schemas.openxmlformats.org/officeDocument/2006/relationships/image" Target="../media/britcham.png"/><Relationship Id="rIdM0" Type="http://schemas.openxmlformats.org/officeDocument/2006/relationships/hyperlink" Target="mailto:nhu.truong@britchamvn.com" TargetMode="External"/><Relationship Id="rIdM1" Type="http://schemas.openxmlformats.org/officeDocument/2006/relationships/hyperlink" Target="mailto:hello@minhducfoundation.com"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4" Type="http://schemas.openxmlformats.org/officeDocument/2006/relationships/image" Target="../media/image1.png"/><Relationship Id="rId90" Type="http://schemas.openxmlformats.org/officeDocument/2006/relationships/image" Target="../media/britcham.png"/><Relationship Id="rIdM0" Type="http://schemas.openxmlformats.org/officeDocument/2006/relationships/hyperlink" Target="mailto:nhu.truong@britchamvn.com" TargetMode="External"/><Relationship Id="rIdM1" Type="http://schemas.openxmlformats.org/officeDocument/2006/relationships/hyperlink" Target="mailto:hello@minhducfoundation.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7562850" cy="2395728"/>
          </a:xfrm>
          <a:prstGeom prst="rect">
            <a:avLst/>
          </a:prstGeom>
          <a:solidFill>
            <a:srgbClr val="1B1555"/>
          </a:solidFill>
          <a:ln w="12700">
            <a:solidFill>
              <a:srgbClr val="333333"/>
            </a:solidFill>
            <a:prstDash val="solid"/>
          </a:ln>
        </p:spPr>
        <p:txBody>
          <a:bodyPr/>
          <a:lstStyle/>
          <a:p>
            <a:endParaRPr lang="en-US"/>
          </a:p>
        </p:txBody>
      </p:sp>
      <p:pic>
        <p:nvPicPr>
          <p:cNvPr id="3" name="Image 0" descr="The MinhDuc Foundation logo"/>
          <p:cNvPicPr>
            <a:picLocks noChangeAspect="1"/>
          </p:cNvPicPr>
          <p:nvPr/>
        </p:nvPicPr>
        <p:blipFill>
          <a:blip r:embed="rId4"/>
          <a:stretch>
            <a:fillRect/>
          </a:stretch>
        </p:blipFill>
        <p:spPr>
          <a:xfrm>
            <a:off x="502920" y="292608"/>
            <a:ext cx="1594714" cy="548640"/>
          </a:xfrm>
          <a:prstGeom prst="rect">
            <a:avLst/>
          </a:prstGeom>
        </p:spPr>
      </p:pic>
      <p:sp>
        <p:nvSpPr>
          <p:cNvPr id="94" name="Logo tile"/>
          <p:cNvSpPr/>
          <p:nvPr/>
        </p:nvSpPr>
        <p:spPr>
          <a:xfrm>
            <a:off x="5739136" y="512064"/>
            <a:ext cx="1320032" cy="466344"/>
          </a:xfrm>
          <a:prstGeom prst="rect">
            <a:avLst/>
          </a:prstGeom>
          <a:solidFill>
            <a:srgbClr val="FFFFFF"/>
          </a:solidFill>
          <a:ln w="12700">
            <a:noFill/>
          </a:ln>
        </p:spPr>
        <p:txBody>
          <a:bodyPr/>
          <a:lstStyle/>
          <a:p>
            <a:endParaRPr lang="en-US"/>
          </a:p>
        </p:txBody>
      </p:sp>
      <p:pic>
        <p:nvPicPr>
          <p:cNvPr id="95" name="BritCham logo" descr="British Chamber of Commerce Vietnam (BritCham) logo"/>
          <p:cNvPicPr>
            <a:picLocks noChangeAspect="1"/>
          </p:cNvPicPr>
          <p:nvPr/>
        </p:nvPicPr>
        <p:blipFill>
          <a:blip r:embed="rId90"/>
          <a:stretch>
            <a:fillRect/>
          </a:stretch>
        </p:blipFill>
        <p:spPr>
          <a:xfrm>
            <a:off x="5830576" y="585216"/>
            <a:ext cx="1137152" cy="320040"/>
          </a:xfrm>
          <a:prstGeom prst="rect">
            <a:avLst/>
          </a:prstGeom>
        </p:spPr>
      </p:pic>
      <p:sp>
        <p:nvSpPr>
          <p:cNvPr id="4" name="Text 1"/>
          <p:cNvSpPr txBox="1"/>
          <p:nvPr/>
        </p:nvSpPr>
        <p:spPr>
          <a:xfrm>
            <a:off x="502920" y="877824"/>
            <a:ext cx="5486400" cy="182880"/>
          </a:xfrm>
          <a:prstGeom prst="rect">
            <a:avLst/>
          </a:prstGeom>
          <a:noFill/>
          <a:ln/>
        </p:spPr>
        <p:txBody>
          <a:bodyPr wrap="square" lIns="0" tIns="0" rIns="0" bIns="0" rtlCol="0" anchor="ctr"/>
          <a:lstStyle/>
          <a:p>
            <a:pPr marL="0" indent="0">
              <a:buNone/>
            </a:pPr>
            <a:r>
              <a:rPr lang="en-US" sz="850" kern="0" spc="160" dirty="0">
                <a:solidFill>
                  <a:srgbClr val="9FB2C9"/>
                </a:solidFill>
                <a:latin typeface="Arial" pitchFamily="34" charset="0"/>
                <a:ea typeface="Arial" pitchFamily="34" charset="-122"/>
                <a:cs typeface="Arial" pitchFamily="34" charset="-120"/>
              </a:rPr>
              <a:t>INTEGRITY OPENS DOORS</a:t>
            </a:r>
            <a:endParaRPr lang="en-US" sz="850" dirty="0"/>
          </a:p>
        </p:txBody>
      </p:sp>
      <p:sp>
        <p:nvSpPr>
          <p:cNvPr id="91" name="Collab label"/>
          <p:cNvSpPr txBox="1"/>
          <p:nvPr/>
        </p:nvSpPr>
        <p:spPr>
          <a:xfrm>
            <a:off x="3858768" y="312064"/>
            <a:ext cx="3200400" cy="160000"/>
          </a:xfrm>
          <a:prstGeom prst="rect">
            <a:avLst/>
          </a:prstGeom>
          <a:noFill/>
          <a:ln/>
        </p:spPr>
        <p:txBody>
          <a:bodyPr wrap="square" lIns="0" tIns="0" rIns="0" bIns="0" rtlCol="0" anchor="ctr"/>
          <a:lstStyle/>
          <a:p>
            <a:pPr marL="0" indent="0" algn="r">
              <a:buNone/>
            </a:pPr>
            <a:r>
              <a:rPr lang="en-US" sz="850" kern="0" spc="160" dirty="0">
                <a:solidFill>
                  <a:srgbClr val="9FB2C9"/>
                </a:solidFill>
                <a:latin typeface="Arial" pitchFamily="34" charset="0"/>
                <a:ea typeface="Arial" pitchFamily="34" charset="-122"/>
                <a:cs typeface="Arial" pitchFamily="34" charset="-120"/>
              </a:rPr>
              <a:t>IN COLLABORATION WITH</a:t>
            </a:r>
            <a:endParaRPr lang="en-US" sz="850" dirty="0"/>
          </a:p>
        </p:txBody>
      </p:sp>
      <p:sp>
        <p:nvSpPr>
          <p:cNvPr id="5" name="Shape 2"/>
          <p:cNvSpPr/>
          <p:nvPr/>
        </p:nvSpPr>
        <p:spPr>
          <a:xfrm>
            <a:off x="502920" y="1133856"/>
            <a:ext cx="868680" cy="36576"/>
          </a:xfrm>
          <a:prstGeom prst="rect">
            <a:avLst/>
          </a:prstGeom>
          <a:solidFill>
            <a:srgbClr val="E1590C"/>
          </a:solidFill>
          <a:ln w="12700">
            <a:solidFill>
              <a:srgbClr val="333333"/>
            </a:solidFill>
            <a:prstDash val="solid"/>
          </a:ln>
        </p:spPr>
        <p:txBody>
          <a:bodyPr/>
          <a:lstStyle/>
          <a:p>
            <a:endParaRPr lang="en-US"/>
          </a:p>
        </p:txBody>
      </p:sp>
      <p:sp>
        <p:nvSpPr>
          <p:cNvPr id="6" name="Text 3"/>
          <p:cNvSpPr txBox="1"/>
          <p:nvPr/>
        </p:nvSpPr>
        <p:spPr>
          <a:xfrm>
            <a:off x="502920" y="1316736"/>
            <a:ext cx="6400800" cy="566928"/>
          </a:xfrm>
          <a:prstGeom prst="rect">
            <a:avLst/>
          </a:prstGeom>
          <a:noFill/>
          <a:ln/>
        </p:spPr>
        <p:txBody>
          <a:bodyPr wrap="square" lIns="0" tIns="0" rIns="0" bIns="0" rtlCol="0" anchor="ctr"/>
          <a:lstStyle/>
          <a:p>
            <a:pPr marL="0" indent="0">
              <a:buNone/>
            </a:pPr>
            <a:r>
              <a:rPr lang="en-US" sz="3000" b="1" dirty="0">
                <a:solidFill>
                  <a:srgbClr val="FBF8F3"/>
                </a:solidFill>
                <a:latin typeface="Montserrat" pitchFamily="34" charset="0"/>
                <a:ea typeface="Montserrat" pitchFamily="34" charset="-122"/>
                <a:cs typeface="Montserrat" pitchFamily="34" charset="-120"/>
              </a:rPr>
              <a:t>Mở Cửa · Open Doors</a:t>
            </a:r>
            <a:endParaRPr lang="en-US" sz="3000" dirty="0"/>
          </a:p>
        </p:txBody>
      </p:sp>
      <p:sp>
        <p:nvSpPr>
          <p:cNvPr id="7" name="Text 4"/>
          <p:cNvSpPr txBox="1"/>
          <p:nvPr/>
        </p:nvSpPr>
        <p:spPr>
          <a:xfrm>
            <a:off x="502920" y="1901952"/>
            <a:ext cx="5303520" cy="320040"/>
          </a:xfrm>
          <a:prstGeom prst="rect">
            <a:avLst/>
          </a:prstGeom>
          <a:noFill/>
          <a:ln/>
        </p:spPr>
        <p:txBody>
          <a:bodyPr wrap="square" lIns="0" tIns="0" rIns="0" bIns="0" rtlCol="0" anchor="ctr"/>
          <a:lstStyle/>
          <a:p>
            <a:pPr marL="0" indent="0">
              <a:buNone/>
            </a:pPr>
            <a:r>
              <a:rPr lang="en-US" sz="1600" dirty="0" b="1">
                <a:solidFill>
                  <a:srgbClr val="E1590C"/>
                </a:solidFill>
                <a:latin typeface="Arial" pitchFamily="34" charset="0"/>
                <a:ea typeface="Arial" pitchFamily="34" charset="-122"/>
                <a:cs typeface="Arial" pitchFamily="34" charset="-120"/>
              </a:rPr>
              <a:t>Selection Criteria for Cohort One</a:t>
            </a:r>
            <a:endParaRPr lang="en-US" sz="1050" dirty="0"/>
          </a:p>
        </p:txBody>
      </p:sp>
      <p:sp>
        <p:nvSpPr>
          <p:cNvPr id="8" name="Text 5"/>
          <p:cNvSpPr txBox="1"/>
          <p:nvPr/>
        </p:nvSpPr>
        <p:spPr>
          <a:xfrm>
            <a:off x="502920" y="2697480"/>
            <a:ext cx="6556248" cy="566928"/>
          </a:xfrm>
          <a:prstGeom prst="rect">
            <a:avLst/>
          </a:prstGeom>
          <a:noFill/>
          <a:ln/>
        </p:spPr>
        <p:txBody>
          <a:bodyPr wrap="square" lIns="0" tIns="0" rIns="0" bIns="0" rtlCol="0" anchor="ctr"/>
          <a:lstStyle/>
          <a:p>
            <a:pPr marL="0" indent="0">
              <a:lnSpc>
                <a:spcPct val="120000"/>
              </a:lnSpc>
              <a:buNone/>
            </a:pPr>
            <a:r>
              <a:rPr lang="en-US" sz="1300" b="1" dirty="0">
                <a:solidFill>
                  <a:srgbClr val="1B1555"/>
                </a:solidFill>
                <a:latin typeface="Arial" pitchFamily="34" charset="0"/>
                <a:ea typeface="Arial" pitchFamily="34" charset="-122"/>
                <a:cs typeface="Arial" pitchFamily="34" charset="-120"/>
              </a:rPr>
              <a:t>Two founders will be selected for Cohort One. Applications open on 20 October and close on 27 November 2026.</a:t>
            </a:r>
            <a:endParaRPr lang="en-US" sz="1300" dirty="0"/>
          </a:p>
        </p:txBody>
      </p:sp>
      <p:sp>
        <p:nvSpPr>
          <p:cNvPr id="9" name="Shape 6"/>
          <p:cNvSpPr/>
          <p:nvPr/>
        </p:nvSpPr>
        <p:spPr>
          <a:xfrm>
            <a:off x="502920" y="3474720"/>
            <a:ext cx="3886200" cy="18288"/>
          </a:xfrm>
          <a:prstGeom prst="rect">
            <a:avLst/>
          </a:prstGeom>
          <a:solidFill>
            <a:srgbClr val="1B1555"/>
          </a:solidFill>
          <a:ln w="12700">
            <a:solidFill>
              <a:srgbClr val="333333"/>
            </a:solidFill>
            <a:prstDash val="solid"/>
          </a:ln>
        </p:spPr>
        <p:txBody>
          <a:bodyPr/>
          <a:lstStyle/>
          <a:p>
            <a:endParaRPr lang="en-US"/>
          </a:p>
        </p:txBody>
      </p:sp>
      <p:sp>
        <p:nvSpPr>
          <p:cNvPr id="10" name="Text 7"/>
          <p:cNvSpPr txBox="1"/>
          <p:nvPr/>
        </p:nvSpPr>
        <p:spPr>
          <a:xfrm>
            <a:off x="502920" y="3547872"/>
            <a:ext cx="3886200" cy="182880"/>
          </a:xfrm>
          <a:prstGeom prst="rect">
            <a:avLst/>
          </a:prstGeom>
          <a:noFill/>
          <a:ln/>
        </p:spPr>
        <p:txBody>
          <a:bodyPr wrap="square" lIns="0" tIns="0" rIns="0" bIns="0" rtlCol="0" anchor="t"/>
          <a:lstStyle/>
          <a:p>
            <a:pPr marL="0" indent="0">
              <a:buNone/>
            </a:pPr>
            <a:r>
              <a:rPr lang="en-US" sz="800" b="1" kern="0" spc="140" dirty="0">
                <a:solidFill>
                  <a:srgbClr val="E1590C"/>
                </a:solidFill>
                <a:latin typeface="Arial" pitchFamily="34" charset="0"/>
                <a:ea typeface="Arial" pitchFamily="34" charset="-122"/>
                <a:cs typeface="Arial" pitchFamily="34" charset="-120"/>
              </a:rPr>
              <a:t>WHO THIS IS FOR</a:t>
            </a:r>
            <a:endParaRPr lang="en-US" sz="800" dirty="0"/>
          </a:p>
        </p:txBody>
      </p:sp>
      <p:sp>
        <p:nvSpPr>
          <p:cNvPr id="11" name="Text 8"/>
          <p:cNvSpPr txBox="1"/>
          <p:nvPr/>
        </p:nvSpPr>
        <p:spPr>
          <a:xfrm>
            <a:off x="502920" y="3767328"/>
            <a:ext cx="3886200" cy="640080"/>
          </a:xfrm>
          <a:prstGeom prst="rect">
            <a:avLst/>
          </a:prstGeom>
          <a:noFill/>
          <a:ln/>
        </p:spPr>
        <p:txBody>
          <a:bodyPr wrap="square" lIns="0" tIns="0" rIns="0" bIns="0" rtlCol="0" anchor="t"/>
          <a:lstStyle/>
          <a:p>
            <a:pPr marL="0" indent="0">
              <a:lnSpc>
                <a:spcPct val="125000"/>
              </a:lnSpc>
              <a:buNone/>
            </a:pPr>
            <a:r>
              <a:rPr lang="en-US" sz="1000" dirty="0">
                <a:solidFill>
                  <a:srgbClr val="2A3244"/>
                </a:solidFill>
                <a:latin typeface="Arial" pitchFamily="34" charset="0"/>
                <a:ea typeface="Arial" pitchFamily="34" charset="-122"/>
                <a:cs typeface="Arial" pitchFamily="34" charset="-120"/>
              </a:rPr>
              <a:t>You are a woman founder. Your business is already working and selling. What you need now is access: introductions to people and organisations you cannot reach on your own.</a:t>
            </a:r>
            <a:endParaRPr lang="en-US" sz="1000" dirty="0"/>
          </a:p>
        </p:txBody>
      </p:sp>
      <p:sp>
        <p:nvSpPr>
          <p:cNvPr id="12" name="Shape 9"/>
          <p:cNvSpPr/>
          <p:nvPr/>
        </p:nvSpPr>
        <p:spPr>
          <a:xfrm>
            <a:off x="502920" y="5437448"/>
            <a:ext cx="3886200" cy="18288"/>
          </a:xfrm>
          <a:prstGeom prst="rect">
            <a:avLst/>
          </a:prstGeom>
          <a:solidFill>
            <a:srgbClr val="1B1555"/>
          </a:solidFill>
          <a:ln w="12700">
            <a:solidFill>
              <a:srgbClr val="333333"/>
            </a:solidFill>
            <a:prstDash val="solid"/>
          </a:ln>
        </p:spPr>
        <p:txBody>
          <a:bodyPr/>
          <a:lstStyle/>
          <a:p>
            <a:endParaRPr lang="en-US"/>
          </a:p>
        </p:txBody>
      </p:sp>
      <p:sp>
        <p:nvSpPr>
          <p:cNvPr id="13" name="Text 10"/>
          <p:cNvSpPr txBox="1"/>
          <p:nvPr/>
        </p:nvSpPr>
        <p:spPr>
          <a:xfrm>
            <a:off x="502920" y="5510600"/>
            <a:ext cx="3886200" cy="182880"/>
          </a:xfrm>
          <a:prstGeom prst="rect">
            <a:avLst/>
          </a:prstGeom>
          <a:noFill/>
          <a:ln/>
        </p:spPr>
        <p:txBody>
          <a:bodyPr wrap="square" lIns="0" tIns="0" rIns="0" bIns="0" rtlCol="0" anchor="t"/>
          <a:lstStyle/>
          <a:p>
            <a:pPr marL="0" indent="0">
              <a:buNone/>
            </a:pPr>
            <a:r>
              <a:rPr lang="en-US" sz="800" b="1" kern="0" spc="140" dirty="0">
                <a:solidFill>
                  <a:srgbClr val="E1590C"/>
                </a:solidFill>
                <a:latin typeface="Arial" pitchFamily="34" charset="0"/>
                <a:ea typeface="Arial" pitchFamily="34" charset="-122"/>
                <a:cs typeface="Arial" pitchFamily="34" charset="-120"/>
              </a:rPr>
              <a:t>ELIGIBILITY · YOU MUST MEET ALL SEVEN</a:t>
            </a:r>
            <a:endParaRPr lang="en-US" sz="800" dirty="0"/>
          </a:p>
        </p:txBody>
      </p:sp>
      <p:graphicFrame>
        <p:nvGraphicFramePr>
          <p:cNvPr id="14" name="Table 0"/>
          <p:cNvGraphicFramePr>
            <a:graphicFrameLocks noGrp="1"/>
          </p:cNvGraphicFramePr>
          <p:nvPr>
            <p:extLst>
              <p:ext uri="{D42A27DB-BD31-4B8C-83A1-F6EECF244321}">
                <p14:modId xmlns:p14="http://schemas.microsoft.com/office/powerpoint/2010/main" val="3212067827"/>
              </p:ext>
            </p:extLst>
          </p:nvPr>
        </p:nvGraphicFramePr>
        <p:xfrm>
          <a:off x="502920" y="5730056"/>
          <a:ext cx="3886200" cy="2179888"/>
        </p:xfrm>
        <a:graphic>
          <a:graphicData uri="http://schemas.openxmlformats.org/drawingml/2006/table">
            <a:tbl>
              <a:tblPr/>
              <a:tblGrid>
                <a:gridCol w="320040">
                  <a:extLst>
                    <a:ext uri="{9D8B030D-6E8A-4147-A177-3AD203B41FA5}">
                      <a16:colId xmlns:a16="http://schemas.microsoft.com/office/drawing/2014/main" val="20009"/>
                    </a:ext>
                  </a:extLst>
                </a:gridCol>
                <a:gridCol w="3566160">
                  <a:extLst>
                    <a:ext uri="{9D8B030D-6E8A-4147-A177-3AD203B41FA5}">
                      <a16:colId xmlns:a16="http://schemas.microsoft.com/office/drawing/2014/main" val="20000"/>
                    </a:ext>
                  </a:extLst>
                </a:gridCol>
              </a:tblGrid>
              <a:tr h="219456">
                <a:tc>
                  <a:txBody>
                    <a:bodyPr/>
                    <a:lstStyle/>
                    <a:p>
                      <a:pPr marL="0" indent="0" algn="ctr">
                        <a:buNone/>
                      </a:pPr>
                      <a:r>
                        <a:rPr lang="en-US" sz="1100" dirty="0" b="1">
                          <a:solidFill>
                            <a:srgbClr val="FFFFFF"/>
                          </a:solidFill>
                          <a:latin typeface="Arial" pitchFamily="34" charset="0"/>
                          <a:ea typeface="Arial" pitchFamily="34" charset="-122"/>
                          <a:cs typeface="Arial" pitchFamily="34" charset="-120"/>
                        </a:rPr>
                        <a:t>1</a:t>
                      </a:r>
                      <a:endParaRPr lang="en-US" sz="1000" dirty="0">
                        <a:latin typeface="Arial" charset="0"/>
                        <a:ea typeface="Arial" charset="0"/>
                        <a:cs typeface="Arial" charset="0"/>
                      </a:endParaRPr>
                    </a:p>
                  </a:txBody>
                  <a:tcPr marL="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en-US" sz="1000" dirty="0">
                          <a:solidFill>
                            <a:srgbClr val="2A3244"/>
                          </a:solidFill>
                          <a:latin typeface="Arial" pitchFamily="34" charset="0"/>
                          <a:ea typeface="Arial" pitchFamily="34" charset="-122"/>
                          <a:cs typeface="Arial" pitchFamily="34" charset="-120"/>
                        </a:rPr>
                        <a:t>You are a woman and a Vietnamese citizen</a:t>
                      </a:r>
                      <a:endParaRPr lang="en-US" sz="1000" dirty="0">
                        <a:latin typeface="Arial" charset="0"/>
                        <a:ea typeface="Arial" charset="0"/>
                        <a:cs typeface="Arial" charset="0"/>
                      </a:endParaRPr>
                    </a:p>
                  </a:txBody>
                  <a:tcPr marL="9144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FBEDE3"/>
                    </a:solidFill>
                  </a:tcPr>
                </a:tc>
                <a:extLst>
                  <a:ext uri="{0D108BD9-81ED-4DB2-BD59-A6C34878D82A}">
                    <a16:rowId xmlns:a16="http://schemas.microsoft.com/office/drawing/2014/main" val="10000"/>
                  </a:ext>
                </a:extLst>
              </a:tr>
              <a:tr h="219456">
                <a:tc>
                  <a:txBody>
                    <a:bodyPr/>
                    <a:lstStyle/>
                    <a:p>
                      <a:pPr marL="0" indent="0" algn="ctr">
                        <a:buNone/>
                      </a:pPr>
                      <a:r>
                        <a:rPr lang="en-US" sz="1100" dirty="0" b="1">
                          <a:solidFill>
                            <a:srgbClr val="FFFFFF"/>
                          </a:solidFill>
                          <a:latin typeface="Arial" pitchFamily="34" charset="0"/>
                          <a:ea typeface="Arial" pitchFamily="34" charset="-122"/>
                          <a:cs typeface="Arial" pitchFamily="34" charset="-120"/>
                        </a:rPr>
                        <a:t>2</a:t>
                      </a:r>
                      <a:endParaRPr lang="en-US" sz="1000" dirty="0">
                        <a:latin typeface="Arial" charset="0"/>
                        <a:ea typeface="Arial" charset="0"/>
                        <a:cs typeface="Arial" charset="0"/>
                      </a:endParaRPr>
                    </a:p>
                  </a:txBody>
                  <a:tcPr marL="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en-US" sz="1000" dirty="0">
                          <a:solidFill>
                            <a:srgbClr val="2A3244"/>
                          </a:solidFill>
                          <a:latin typeface="Arial" pitchFamily="34" charset="0"/>
                          <a:ea typeface="Arial" pitchFamily="34" charset="-122"/>
                          <a:cs typeface="Arial" pitchFamily="34" charset="-120"/>
                        </a:rPr>
                        <a:t>You live in Vietnam now</a:t>
                      </a:r>
                      <a:endParaRPr lang="en-US" sz="1000" dirty="0">
                        <a:latin typeface="Arial" charset="0"/>
                        <a:ea typeface="Arial" charset="0"/>
                        <a:cs typeface="Arial" charset="0"/>
                      </a:endParaRPr>
                    </a:p>
                  </a:txBody>
                  <a:tcPr marL="9144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FDF6F0"/>
                    </a:solidFill>
                  </a:tcPr>
                </a:tc>
                <a:extLst>
                  <a:ext uri="{0D108BD9-81ED-4DB2-BD59-A6C34878D82A}">
                    <a16:rowId xmlns:a16="http://schemas.microsoft.com/office/drawing/2014/main" val="10001"/>
                  </a:ext>
                </a:extLst>
              </a:tr>
              <a:tr h="219456">
                <a:tc>
                  <a:txBody>
                    <a:bodyPr/>
                    <a:lstStyle/>
                    <a:p>
                      <a:pPr marL="0" indent="0" algn="ctr">
                        <a:buNone/>
                      </a:pPr>
                      <a:r>
                        <a:rPr lang="en-US" sz="1100" dirty="0" b="1">
                          <a:solidFill>
                            <a:srgbClr val="FFFFFF"/>
                          </a:solidFill>
                          <a:latin typeface="Arial" pitchFamily="34" charset="0"/>
                          <a:ea typeface="Arial" pitchFamily="34" charset="-122"/>
                          <a:cs typeface="Arial" pitchFamily="34" charset="-120"/>
                        </a:rPr>
                        <a:t>3</a:t>
                      </a:r>
                      <a:endParaRPr lang="en-US" sz="1000" dirty="0">
                        <a:latin typeface="Arial" charset="0"/>
                        <a:ea typeface="Arial" charset="0"/>
                        <a:cs typeface="Arial" charset="0"/>
                      </a:endParaRPr>
                    </a:p>
                  </a:txBody>
                  <a:tcPr marL="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en-US" sz="1000" dirty="0">
                          <a:solidFill>
                            <a:srgbClr val="2A3244"/>
                          </a:solidFill>
                          <a:latin typeface="Arial" pitchFamily="34" charset="0"/>
                          <a:ea typeface="Arial" pitchFamily="34" charset="-122"/>
                          <a:cs typeface="Arial" pitchFamily="34" charset="-120"/>
                        </a:rPr>
                        <a:t>You founded the business, you own a significant share of it, and you run it day to day</a:t>
                      </a:r>
                      <a:endParaRPr lang="en-US" sz="1000" dirty="0">
                        <a:latin typeface="Arial" charset="0"/>
                        <a:ea typeface="Arial" charset="0"/>
                        <a:cs typeface="Arial" charset="0"/>
                      </a:endParaRPr>
                    </a:p>
                  </a:txBody>
                  <a:tcPr marL="9144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FBEDE3"/>
                    </a:solidFill>
                  </a:tcPr>
                </a:tc>
                <a:extLst>
                  <a:ext uri="{0D108BD9-81ED-4DB2-BD59-A6C34878D82A}">
                    <a16:rowId xmlns:a16="http://schemas.microsoft.com/office/drawing/2014/main" val="10002"/>
                  </a:ext>
                </a:extLst>
              </a:tr>
              <a:tr h="219456">
                <a:tc>
                  <a:txBody>
                    <a:bodyPr/>
                    <a:lstStyle/>
                    <a:p>
                      <a:pPr marL="0" indent="0" algn="ctr">
                        <a:buNone/>
                      </a:pPr>
                      <a:r>
                        <a:rPr lang="en-US" sz="1100" dirty="0" b="1">
                          <a:solidFill>
                            <a:srgbClr val="FFFFFF"/>
                          </a:solidFill>
                          <a:latin typeface="Arial" pitchFamily="34" charset="0"/>
                          <a:ea typeface="Arial" pitchFamily="34" charset="-122"/>
                          <a:cs typeface="Arial" pitchFamily="34" charset="-120"/>
                        </a:rPr>
                        <a:t>4</a:t>
                      </a:r>
                      <a:endParaRPr lang="en-US" sz="1000" dirty="0">
                        <a:latin typeface="Arial" charset="0"/>
                        <a:ea typeface="Arial" charset="0"/>
                        <a:cs typeface="Arial" charset="0"/>
                      </a:endParaRPr>
                    </a:p>
                  </a:txBody>
                  <a:tcPr marL="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en-US" sz="1000" dirty="0">
                          <a:solidFill>
                            <a:srgbClr val="2A3244"/>
                          </a:solidFill>
                          <a:latin typeface="Arial" pitchFamily="34" charset="0"/>
                          <a:ea typeface="Arial" pitchFamily="34" charset="-122"/>
                          <a:cs typeface="Arial" pitchFamily="34" charset="-120"/>
                        </a:rPr>
                        <a:t>The business is registered in Vietnam (as a company or a household business) and operates in Vietnam</a:t>
                      </a:r>
                      <a:endParaRPr lang="en-US" sz="1000" dirty="0">
                        <a:latin typeface="Arial" charset="0"/>
                        <a:ea typeface="Arial" charset="0"/>
                        <a:cs typeface="Arial" charset="0"/>
                      </a:endParaRPr>
                    </a:p>
                  </a:txBody>
                  <a:tcPr marL="9144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FDF6F0"/>
                    </a:solidFill>
                  </a:tcPr>
                </a:tc>
                <a:extLst>
                  <a:ext uri="{0D108BD9-81ED-4DB2-BD59-A6C34878D82A}">
                    <a16:rowId xmlns:a16="http://schemas.microsoft.com/office/drawing/2014/main" val="10003"/>
                  </a:ext>
                </a:extLst>
              </a:tr>
              <a:tr h="219456">
                <a:tc>
                  <a:txBody>
                    <a:bodyPr/>
                    <a:lstStyle/>
                    <a:p>
                      <a:pPr marL="0" indent="0" algn="ctr">
                        <a:buNone/>
                      </a:pPr>
                      <a:r>
                        <a:rPr lang="en-US" sz="1100" dirty="0" b="1">
                          <a:solidFill>
                            <a:srgbClr val="FFFFFF"/>
                          </a:solidFill>
                          <a:latin typeface="Arial" pitchFamily="34" charset="0"/>
                          <a:ea typeface="Arial" pitchFamily="34" charset="-122"/>
                          <a:cs typeface="Arial" pitchFamily="34" charset="-120"/>
                        </a:rPr>
                        <a:t>5</a:t>
                      </a:r>
                      <a:endParaRPr lang="en-US" sz="1000" dirty="0">
                        <a:latin typeface="Arial" charset="0"/>
                        <a:ea typeface="Arial" charset="0"/>
                        <a:cs typeface="Arial" charset="0"/>
                      </a:endParaRPr>
                    </a:p>
                  </a:txBody>
                  <a:tcPr marL="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en-US" sz="1000" dirty="0">
                          <a:solidFill>
                            <a:srgbClr val="2A3244"/>
                          </a:solidFill>
                          <a:latin typeface="Arial" pitchFamily="34" charset="0"/>
                          <a:ea typeface="Arial" pitchFamily="34" charset="-122"/>
                          <a:cs typeface="Arial" pitchFamily="34" charset="-120"/>
                        </a:rPr>
                        <a:t>The business has been trading for at least two years and has revenue now</a:t>
                      </a:r>
                      <a:endParaRPr lang="en-US" sz="1000" dirty="0">
                        <a:latin typeface="Arial" charset="0"/>
                        <a:ea typeface="Arial" charset="0"/>
                        <a:cs typeface="Arial" charset="0"/>
                      </a:endParaRPr>
                    </a:p>
                  </a:txBody>
                  <a:tcPr marL="9144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FBEDE3"/>
                    </a:solidFill>
                  </a:tcPr>
                </a:tc>
                <a:extLst>
                  <a:ext uri="{0D108BD9-81ED-4DB2-BD59-A6C34878D82A}">
                    <a16:rowId xmlns:a16="http://schemas.microsoft.com/office/drawing/2014/main" val="10004"/>
                  </a:ext>
                </a:extLst>
              </a:tr>
              <a:tr h="219456">
                <a:tc>
                  <a:txBody>
                    <a:bodyPr/>
                    <a:lstStyle/>
                    <a:p>
                      <a:pPr marL="0" indent="0" algn="ctr">
                        <a:buNone/>
                      </a:pPr>
                      <a:r>
                        <a:rPr lang="en-US" sz="1100" dirty="0" b="1">
                          <a:solidFill>
                            <a:srgbClr val="FFFFFF"/>
                          </a:solidFill>
                          <a:latin typeface="Arial" pitchFamily="34" charset="0"/>
                          <a:ea typeface="Arial" pitchFamily="34" charset="-122"/>
                          <a:cs typeface="Arial" pitchFamily="34" charset="-120"/>
                        </a:rPr>
                        <a:t>6</a:t>
                      </a:r>
                      <a:endParaRPr lang="en-US" sz="1000" dirty="0">
                        <a:latin typeface="Arial" charset="0"/>
                        <a:ea typeface="Arial" charset="0"/>
                        <a:cs typeface="Arial" charset="0"/>
                      </a:endParaRPr>
                    </a:p>
                  </a:txBody>
                  <a:tcPr marL="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en-US" sz="1000" dirty="0">
                          <a:solidFill>
                            <a:srgbClr val="2A3244"/>
                          </a:solidFill>
                          <a:latin typeface="Arial" pitchFamily="34" charset="0"/>
                          <a:ea typeface="Arial" pitchFamily="34" charset="-122"/>
                          <a:cs typeface="Arial" pitchFamily="34" charset="-120"/>
                        </a:rPr>
                        <a:t>The business is a BritCham Vietnam member, or will join as an SME member (VND 11.3m) before the programme starts</a:t>
                      </a:r>
                      <a:endParaRPr lang="en-US" sz="1000" dirty="0">
                        <a:latin typeface="Arial" charset="0"/>
                        <a:ea typeface="Arial" charset="0"/>
                        <a:cs typeface="Arial" charset="0"/>
                      </a:endParaRPr>
                    </a:p>
                  </a:txBody>
                  <a:tcPr marL="9144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FDF6F0"/>
                    </a:solidFill>
                  </a:tcPr>
                </a:tc>
                <a:extLst>
                  <a:ext uri="{0D108BD9-81ED-4DB2-BD59-A6C34878D82A}">
                    <a16:rowId xmlns:a16="http://schemas.microsoft.com/office/drawing/2014/main" val="10005"/>
                  </a:ext>
                </a:extLst>
              </a:tr>
              <a:tr h="365760">
                <a:tc>
                  <a:txBody>
                    <a:bodyPr/>
                    <a:lstStyle/>
                    <a:p>
                      <a:pPr marL="0" indent="0" algn="ctr">
                        <a:buNone/>
                      </a:pPr>
                      <a:r>
                        <a:rPr lang="en-US" sz="1100" dirty="0" b="1">
                          <a:solidFill>
                            <a:srgbClr val="FFFFFF"/>
                          </a:solidFill>
                          <a:latin typeface="Arial" pitchFamily="34" charset="0"/>
                          <a:ea typeface="Arial" pitchFamily="34" charset="-122"/>
                          <a:cs typeface="Arial" pitchFamily="34" charset="-120"/>
                        </a:rPr>
                        <a:t>7</a:t>
                      </a:r>
                      <a:endParaRPr lang="en-US" sz="1000" dirty="0">
                        <a:latin typeface="Arial" charset="0"/>
                        <a:ea typeface="Arial" charset="0"/>
                        <a:cs typeface="Arial" charset="0"/>
                      </a:endParaRPr>
                    </a:p>
                  </a:txBody>
                  <a:tcPr marL="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E1590C"/>
                    </a:solidFill>
                  </a:tcPr>
                </a:tc>
                <a:tc>
                  <a:txBody>
                    <a:bodyPr/>
                    <a:lstStyle/>
                    <a:p>
                      <a:pPr marL="0" indent="0">
                        <a:buNone/>
                      </a:pPr>
                      <a:r>
                        <a:rPr lang="en-US" sz="1000" dirty="0">
                          <a:solidFill>
                            <a:srgbClr val="2A3244"/>
                          </a:solidFill>
                          <a:latin typeface="Arial" pitchFamily="34" charset="0"/>
                          <a:ea typeface="Arial" pitchFamily="34" charset="-122"/>
                          <a:cs typeface="Arial" pitchFamily="34" charset="-120"/>
                        </a:rPr>
                        <a:t>You have good working English. All sessions are in English. We test this at interview</a:t>
                      </a:r>
                      <a:endParaRPr lang="en-US" sz="1000" dirty="0">
                        <a:latin typeface="Arial" charset="0"/>
                        <a:ea typeface="Arial" charset="0"/>
                        <a:cs typeface="Arial" charset="0"/>
                      </a:endParaRPr>
                    </a:p>
                  </a:txBody>
                  <a:tcPr marL="91440" marR="73152" marT="36576" marB="36576" anchor="ctr">
                    <a:lnL w="0">
                      <a:noFill/>
                    </a:lnL>
                    <a:lnR w="0">
                      <a:noFill/>
                    </a:lnR>
                    <a:lnT w="25400" cap="flat" cmpd="sng" algn="ctr">
                      <a:solidFill>
                        <a:srgbClr val="FFFFFF"/>
                      </a:solidFill>
                      <a:prstDash val="solid"/>
                    </a:lnT>
                    <a:lnB w="25400" cap="flat" cmpd="sng" algn="ctr">
                      <a:solidFill>
                        <a:srgbClr val="FFFFFF"/>
                      </a:solidFill>
                      <a:prstDash val="solid"/>
                    </a:lnB>
                    <a:solidFill>
                      <a:srgbClr val="FBEDE3"/>
                    </a:solidFill>
                  </a:tcPr>
                </a:tc>
                <a:extLst>
                  <a:ext uri="{0D108BD9-81ED-4DB2-BD59-A6C34878D82A}">
                    <a16:rowId xmlns:a16="http://schemas.microsoft.com/office/drawing/2014/main" val="10006"/>
                  </a:ext>
                </a:extLst>
              </a:tr>
            </a:tbl>
          </a:graphicData>
        </a:graphic>
      </p:graphicFrame>
      <p:sp>
        <p:nvSpPr>
          <p:cNvPr id="15" name="Shape 11"/>
          <p:cNvSpPr/>
          <p:nvPr/>
        </p:nvSpPr>
        <p:spPr>
          <a:xfrm>
            <a:off x="502920" y="4434840"/>
            <a:ext cx="3886200" cy="18288"/>
          </a:xfrm>
          <a:prstGeom prst="rect">
            <a:avLst/>
          </a:prstGeom>
          <a:solidFill>
            <a:srgbClr val="1B1555"/>
          </a:solidFill>
          <a:ln w="12700">
            <a:solidFill>
              <a:srgbClr val="333333"/>
            </a:solidFill>
            <a:prstDash val="solid"/>
          </a:ln>
        </p:spPr>
        <p:txBody>
          <a:bodyPr/>
          <a:lstStyle/>
          <a:p>
            <a:endParaRPr lang="en-US"/>
          </a:p>
        </p:txBody>
      </p:sp>
      <p:sp>
        <p:nvSpPr>
          <p:cNvPr id="16" name="Text 12"/>
          <p:cNvSpPr txBox="1"/>
          <p:nvPr/>
        </p:nvSpPr>
        <p:spPr>
          <a:xfrm>
            <a:off x="502920" y="4507992"/>
            <a:ext cx="3886200" cy="182880"/>
          </a:xfrm>
          <a:prstGeom prst="rect">
            <a:avLst/>
          </a:prstGeom>
          <a:noFill/>
          <a:ln/>
        </p:spPr>
        <p:txBody>
          <a:bodyPr wrap="square" lIns="0" tIns="0" rIns="0" bIns="0" rtlCol="0" anchor="t"/>
          <a:lstStyle/>
          <a:p>
            <a:pPr marL="0" indent="0">
              <a:buNone/>
            </a:pPr>
            <a:r>
              <a:rPr lang="en-US" sz="800" b="1" kern="0" spc="140" dirty="0">
                <a:solidFill>
                  <a:srgbClr val="E1590C"/>
                </a:solidFill>
                <a:latin typeface="Arial" pitchFamily="34" charset="0"/>
                <a:ea typeface="Arial" pitchFamily="34" charset="-122"/>
                <a:cs typeface="Arial" pitchFamily="34" charset="-120"/>
              </a:rPr>
              <a:t>WHAT THIS IS NOT</a:t>
            </a:r>
            <a:endParaRPr lang="en-US" sz="800" dirty="0"/>
          </a:p>
        </p:txBody>
      </p:sp>
      <p:sp>
        <p:nvSpPr>
          <p:cNvPr id="17" name="Text 13"/>
          <p:cNvSpPr txBox="1"/>
          <p:nvPr/>
        </p:nvSpPr>
        <p:spPr>
          <a:xfrm>
            <a:off x="502920" y="4727448"/>
            <a:ext cx="3886200" cy="640080"/>
          </a:xfrm>
          <a:prstGeom prst="rect">
            <a:avLst/>
          </a:prstGeom>
          <a:noFill/>
          <a:ln/>
        </p:spPr>
        <p:txBody>
          <a:bodyPr wrap="square" lIns="0" tIns="0" rIns="0" bIns="0" rtlCol="0" anchor="t"/>
          <a:lstStyle/>
          <a:p>
            <a:pPr marL="0" indent="0">
              <a:lnSpc>
                <a:spcPct val="125000"/>
              </a:lnSpc>
              <a:buNone/>
            </a:pPr>
            <a:r>
              <a:rPr lang="en-US" sz="1000" dirty="0">
                <a:solidFill>
                  <a:srgbClr val="2A3244"/>
                </a:solidFill>
                <a:latin typeface="Arial" pitchFamily="34" charset="0"/>
                <a:ea typeface="Arial" pitchFamily="34" charset="-122"/>
                <a:cs typeface="Arial" pitchFamily="34" charset="-120"/>
              </a:rPr>
              <a:t>This is not an accelerator, and it does not provide money. Sponsors do not invest. If your product is not working yet, or your team is not yet in place, this programme is too early for you.</a:t>
            </a:r>
            <a:endParaRPr lang="en-US" sz="1000" dirty="0"/>
          </a:p>
        </p:txBody>
      </p:sp>
      <p:sp>
        <p:nvSpPr>
          <p:cNvPr id="90" name="CTA panel"/>
          <p:cNvSpPr/>
          <p:nvPr/>
        </p:nvSpPr>
        <p:spPr>
          <a:xfrm>
            <a:off x="502920" y="8220056"/>
            <a:ext cx="3886200" cy="1330000"/>
          </a:xfrm>
          <a:prstGeom prst="rect">
            <a:avLst/>
          </a:prstGeom>
          <a:solidFill>
            <a:srgbClr val="1B1555"/>
          </a:solidFill>
          <a:ln w="12700">
            <a:noFill/>
          </a:ln>
        </p:spPr>
        <p:txBody>
          <a:bodyPr/>
          <a:lstStyle/>
          <a:p>
            <a:endParaRPr lang="en-US"/>
          </a:p>
        </p:txBody>
      </p:sp>
      <p:sp>
        <p:nvSpPr>
          <p:cNvPr id="30" name="Text 24"/>
          <p:cNvSpPr txBox="1"/>
          <p:nvPr/>
        </p:nvSpPr>
        <p:spPr>
          <a:xfrm>
            <a:off x="667512" y="8960056"/>
            <a:ext cx="3557016" cy="540000"/>
          </a:xfrm>
          <a:prstGeom prst="rect">
            <a:avLst/>
          </a:prstGeom>
          <a:noFill/>
          <a:ln/>
        </p:spPr>
        <p:txBody>
          <a:bodyPr wrap="square" lIns="0" tIns="0" rIns="0" bIns="0" rtlCol="0" anchor="t"/>
          <a:lstStyle/>
          <a:p>
            <a:pPr marL="0" indent="0">
              <a:buNone/>
            </a:pPr>
            <a:r>
              <a:rPr lang="en-US" sz="1000" dirty="0">
                <a:solidFill>
                  <a:srgbClr val="FFFFFF"/>
                </a:solidFill>
                <a:latin typeface="Arial" pitchFamily="34" charset="0"/>
                <a:ea typeface="Arial" pitchFamily="34" charset="-122"/>
                <a:cs typeface="Arial" pitchFamily="34" charset="-120"/>
              </a:rPr>
              <a:t>Send your application to </a:t>
            </a:r>
            <a:r>
              <a:rPr lang="en-US" sz="1000" dirty="0" u="sng">
                <a:solidFill>
                  <a:srgbClr val="FFFFFF"/>
                </a:solidFill>
                <a:latin typeface="Arial" pitchFamily="34" charset="0"/>
                <a:ea typeface="Arial" pitchFamily="34" charset="-122"/>
                <a:cs typeface="Arial" pitchFamily="34" charset="-120"/>
                <a:hlinkClick r:id="rIdM0">
                  <a:extLst>
                    <a:ext uri="{A12FA001-AC4F-418D-AE19-62706E023703}">
                      <ahyp:hlinkClr xmlns:ahyp="http://schemas.microsoft.com/office/drawing/2018/hyperlinkcolor" val="tx"/>
                    </a:ext>
                  </a:extLst>
                </a:hlinkClick>
              </a:rPr>
              <a:t>nhu.truong@britchamvn.com</a:t>
            </a:r>
            <a:br/>
            <a:r>
              <a:rPr lang="en-US" sz="1000" dirty="0">
                <a:solidFill>
                  <a:srgbClr val="FFFFFF"/>
                </a:solidFill>
                <a:latin typeface="Arial" pitchFamily="34" charset="0"/>
                <a:ea typeface="Arial" pitchFamily="34" charset="-122"/>
                <a:cs typeface="Arial" pitchFamily="34" charset="-120"/>
              </a:rPr>
              <a:t>Questions: </a:t>
            </a:r>
            <a:r>
              <a:rPr lang="en-US" sz="1000" dirty="0" u="sng">
                <a:solidFill>
                  <a:srgbClr val="FFFFFF"/>
                </a:solidFill>
                <a:latin typeface="Arial" pitchFamily="34" charset="0"/>
                <a:ea typeface="Arial" pitchFamily="34" charset="-122"/>
                <a:cs typeface="Arial" pitchFamily="34" charset="-120"/>
                <a:hlinkClick r:id="rIdM1">
                  <a:extLst>
                    <a:ext uri="{A12FA001-AC4F-418D-AE19-62706E023703}">
                      <ahyp:hlinkClr xmlns:ahyp="http://schemas.microsoft.com/office/drawing/2018/hyperlinkcolor" val="tx"/>
                    </a:ext>
                  </a:extLst>
                </a:hlinkClick>
              </a:rPr>
              <a:t>hello@minhducfoundation.com</a:t>
            </a:r>
          </a:p>
          <a:p>
            <a:pPr marL="0" indent="0">
              <a:buNone/>
            </a:pPr>
            <a:r>
              <a:rPr lang="en-US" sz="1000" dirty="0" b="1">
                <a:solidFill>
                  <a:srgbClr val="F7A26B"/>
                </a:solidFill>
                <a:latin typeface="Arial" pitchFamily="34" charset="0"/>
                <a:ea typeface="Arial" pitchFamily="34" charset="-122"/>
                <a:cs typeface="Arial" pitchFamily="34" charset="-120"/>
              </a:rPr>
              <a:t>See page 2 for the documents you need.</a:t>
            </a:r>
            <a:endParaRPr lang="en-US" sz="1000" dirty="0"/>
          </a:p>
        </p:txBody>
      </p:sp>
      <p:sp>
        <p:nvSpPr>
          <p:cNvPr id="29" name="Text 23"/>
          <p:cNvSpPr txBox="1"/>
          <p:nvPr/>
        </p:nvSpPr>
        <p:spPr>
          <a:xfrm>
            <a:off x="667512" y="8530952"/>
            <a:ext cx="3557016" cy="400000"/>
          </a:xfrm>
          <a:prstGeom prst="rect">
            <a:avLst/>
          </a:prstGeom>
          <a:noFill/>
          <a:ln/>
        </p:spPr>
        <p:txBody>
          <a:bodyPr wrap="square" lIns="0" tIns="0" rIns="0" bIns="0" rtlCol="0" anchor="t"/>
          <a:lstStyle/>
          <a:p>
            <a:pPr marL="0" indent="0">
              <a:buNone/>
            </a:pPr>
            <a:r>
              <a:rPr lang="en-US" sz="1150" b="1" dirty="0">
                <a:solidFill>
                  <a:srgbClr val="FFFFFF"/>
                </a:solidFill>
                <a:latin typeface="Arial" pitchFamily="34" charset="0"/>
                <a:ea typeface="Arial" pitchFamily="34" charset="-122"/>
                <a:cs typeface="Arial" pitchFamily="34" charset="-120"/>
              </a:rPr>
              <a:t>Applications close at 23:59 Vietnam time on Friday 27 November 2026.</a:t>
            </a:r>
            <a:endParaRPr lang="en-US" sz="1150" dirty="0"/>
          </a:p>
        </p:txBody>
      </p:sp>
      <p:sp>
        <p:nvSpPr>
          <p:cNvPr id="28" name="Text 22"/>
          <p:cNvSpPr txBox="1"/>
          <p:nvPr/>
        </p:nvSpPr>
        <p:spPr>
          <a:xfrm>
            <a:off x="667512" y="8348072"/>
            <a:ext cx="3557016" cy="182880"/>
          </a:xfrm>
          <a:prstGeom prst="rect">
            <a:avLst/>
          </a:prstGeom>
          <a:noFill/>
          <a:ln/>
        </p:spPr>
        <p:txBody>
          <a:bodyPr wrap="square" lIns="0" tIns="0" rIns="0" bIns="0" rtlCol="0" anchor="t"/>
          <a:lstStyle/>
          <a:p>
            <a:pPr marL="0" indent="0">
              <a:buNone/>
            </a:pPr>
            <a:r>
              <a:rPr lang="en-US" sz="800" b="1" kern="0" spc="140" dirty="0">
                <a:solidFill>
                  <a:srgbClr val="E1590C"/>
                </a:solidFill>
                <a:latin typeface="Arial" pitchFamily="34" charset="0"/>
                <a:ea typeface="Arial" pitchFamily="34" charset="-122"/>
                <a:cs typeface="Arial" pitchFamily="34" charset="-120"/>
              </a:rPr>
              <a:t>HOW TO APPLY</a:t>
            </a:r>
            <a:endParaRPr lang="en-US" sz="800" dirty="0"/>
          </a:p>
        </p:txBody>
      </p:sp>
      <p:sp>
        <p:nvSpPr>
          <p:cNvPr id="18" name="Shape 14"/>
          <p:cNvSpPr/>
          <p:nvPr/>
        </p:nvSpPr>
        <p:spPr>
          <a:xfrm>
            <a:off x="4663440" y="8590056"/>
            <a:ext cx="2395728" cy="900000"/>
          </a:xfrm>
          <a:prstGeom prst="rect">
            <a:avLst/>
          </a:prstGeom>
          <a:solidFill>
            <a:srgbClr val="FBE3D3"/>
          </a:solidFill>
          <a:ln w="12700">
            <a:noFill/>
          </a:ln>
        </p:spPr>
        <p:txBody>
          <a:bodyPr/>
          <a:lstStyle/>
          <a:p>
            <a:endParaRPr lang="en-US"/>
          </a:p>
        </p:txBody>
      </p:sp>
      <p:sp>
        <p:nvSpPr>
          <p:cNvPr id="19" name="Shape 15"/>
          <p:cNvSpPr/>
          <p:nvPr/>
        </p:nvSpPr>
        <p:spPr>
          <a:xfrm>
            <a:off x="4663440" y="8590056"/>
            <a:ext cx="45720" cy="900000"/>
          </a:xfrm>
          <a:prstGeom prst="rect">
            <a:avLst/>
          </a:prstGeom>
          <a:solidFill>
            <a:srgbClr val="E1590C"/>
          </a:solidFill>
          <a:ln w="12700">
            <a:noFill/>
          </a:ln>
        </p:spPr>
        <p:txBody>
          <a:bodyPr/>
          <a:lstStyle/>
          <a:p>
            <a:endParaRPr lang="en-US"/>
          </a:p>
        </p:txBody>
      </p:sp>
      <p:sp>
        <p:nvSpPr>
          <p:cNvPr id="20" name="Text 16"/>
          <p:cNvSpPr txBox="1"/>
          <p:nvPr/>
        </p:nvSpPr>
        <p:spPr>
          <a:xfrm>
            <a:off x="4800600" y="8672352"/>
            <a:ext cx="2167128" cy="735408"/>
          </a:xfrm>
          <a:prstGeom prst="rect">
            <a:avLst/>
          </a:prstGeom>
          <a:noFill/>
          <a:ln/>
        </p:spPr>
        <p:txBody>
          <a:bodyPr wrap="square" lIns="0" tIns="0" rIns="0" bIns="0" rtlCol="0" anchor="t"/>
          <a:lstStyle/>
          <a:p>
            <a:pPr marL="0" indent="0">
              <a:lnSpc>
                <a:spcPct val="120000"/>
              </a:lnSpc>
              <a:buNone/>
            </a:pPr>
            <a:r>
              <a:rPr lang="en-US" sz="950" b="1" dirty="0">
                <a:solidFill>
                  <a:srgbClr val="1B1555"/>
                </a:solidFill>
                <a:latin typeface="Arial" pitchFamily="34" charset="0"/>
                <a:ea typeface="Arial" pitchFamily="34" charset="-122"/>
                <a:cs typeface="Arial" pitchFamily="34" charset="-120"/>
              </a:rPr>
              <a:t>Two places. </a:t>
            </a:r>
            <a:r>
              <a:rPr lang="en-US" sz="950" dirty="0">
                <a:solidFill>
                  <a:srgbClr val="2A3244"/>
                </a:solidFill>
                <a:latin typeface="Arial" pitchFamily="34" charset="0"/>
                <a:ea typeface="Arial" pitchFamily="34" charset="-122"/>
                <a:cs typeface="Arial" pitchFamily="34" charset="-120"/>
              </a:rPr>
              <a:t>Meeting all seven criteria does not guarantee a place. We also match each founder to an available sponsor.</a:t>
            </a:r>
            <a:endParaRPr lang="en-US" sz="950" dirty="0"/>
          </a:p>
        </p:txBody>
      </p:sp>
      <p:sp>
        <p:nvSpPr>
          <p:cNvPr id="21" name="Shape 17"/>
          <p:cNvSpPr/>
          <p:nvPr/>
        </p:nvSpPr>
        <p:spPr>
          <a:xfrm>
            <a:off x="4663440" y="3474720"/>
            <a:ext cx="2395728" cy="18288"/>
          </a:xfrm>
          <a:prstGeom prst="rect">
            <a:avLst/>
          </a:prstGeom>
          <a:solidFill>
            <a:srgbClr val="1B1555"/>
          </a:solidFill>
          <a:ln w="12700">
            <a:solidFill>
              <a:srgbClr val="333333"/>
            </a:solidFill>
            <a:prstDash val="solid"/>
          </a:ln>
        </p:spPr>
        <p:txBody>
          <a:bodyPr/>
          <a:lstStyle/>
          <a:p>
            <a:endParaRPr lang="en-US"/>
          </a:p>
        </p:txBody>
      </p:sp>
      <p:sp>
        <p:nvSpPr>
          <p:cNvPr id="22" name="Text 18"/>
          <p:cNvSpPr txBox="1"/>
          <p:nvPr/>
        </p:nvSpPr>
        <p:spPr>
          <a:xfrm>
            <a:off x="4663440" y="3547872"/>
            <a:ext cx="2395728" cy="182880"/>
          </a:xfrm>
          <a:prstGeom prst="rect">
            <a:avLst/>
          </a:prstGeom>
          <a:noFill/>
          <a:ln/>
        </p:spPr>
        <p:txBody>
          <a:bodyPr wrap="square" lIns="0" tIns="0" rIns="0" bIns="0" rtlCol="0" anchor="t"/>
          <a:lstStyle/>
          <a:p>
            <a:pPr marL="0" indent="0">
              <a:buNone/>
            </a:pPr>
            <a:r>
              <a:rPr lang="en-US" sz="800" b="1" kern="0" spc="140" dirty="0">
                <a:solidFill>
                  <a:srgbClr val="E1590C"/>
                </a:solidFill>
                <a:latin typeface="Arial" pitchFamily="34" charset="0"/>
                <a:ea typeface="Arial" pitchFamily="34" charset="-122"/>
                <a:cs typeface="Arial" pitchFamily="34" charset="-120"/>
              </a:rPr>
              <a:t>WHAT THE PANEL LOOKS FOR</a:t>
            </a:r>
            <a:endParaRPr lang="en-US" sz="800" dirty="0"/>
          </a:p>
        </p:txBody>
      </p:sp>
      <p:graphicFrame>
        <p:nvGraphicFramePr>
          <p:cNvPr id="23" name="Table 1"/>
          <p:cNvGraphicFramePr>
            <a:graphicFrameLocks noGrp="1"/>
          </p:cNvGraphicFramePr>
          <p:nvPr>
            <p:extLst>
              <p:ext uri="{D42A27DB-BD31-4B8C-83A1-F6EECF244321}">
                <p14:modId xmlns:p14="http://schemas.microsoft.com/office/powerpoint/2010/main" val="1579011935"/>
              </p:ext>
            </p:extLst>
          </p:nvPr>
        </p:nvGraphicFramePr>
        <p:xfrm>
          <a:off x="4663440" y="3767328"/>
          <a:ext cx="2395728" cy="2375916"/>
        </p:xfrm>
        <a:graphic>
          <a:graphicData uri="http://schemas.openxmlformats.org/drawingml/2006/table">
            <a:tbl>
              <a:tblPr/>
              <a:tblGrid>
                <a:gridCol w="777240">
                  <a:extLst>
                    <a:ext uri="{9D8B030D-6E8A-4147-A177-3AD203B41FA5}">
                      <a16:colId xmlns:a16="http://schemas.microsoft.com/office/drawing/2014/main" val="20000"/>
                    </a:ext>
                  </a:extLst>
                </a:gridCol>
                <a:gridCol w="1618488">
                  <a:extLst>
                    <a:ext uri="{9D8B030D-6E8A-4147-A177-3AD203B41FA5}">
                      <a16:colId xmlns:a16="http://schemas.microsoft.com/office/drawing/2014/main" val="20001"/>
                    </a:ext>
                  </a:extLst>
                </a:gridCol>
              </a:tblGrid>
              <a:tr h="0">
                <a:tc>
                  <a:txBody>
                    <a:bodyPr/>
                    <a:lstStyle/>
                    <a:p>
                      <a:pPr marL="0" indent="0">
                        <a:buNone/>
                      </a:pPr>
                      <a:r>
                        <a:rPr lang="en-US" sz="950" b="1" dirty="0">
                          <a:solidFill>
                            <a:srgbClr val="1B1555"/>
                          </a:solidFill>
                          <a:latin typeface="Arial" pitchFamily="34" charset="0"/>
                          <a:ea typeface="Arial" pitchFamily="34" charset="-122"/>
                          <a:cs typeface="Arial" pitchFamily="34" charset="-120"/>
                        </a:rPr>
                        <a:t>Access</a:t>
                      </a:r>
                      <a:endParaRPr lang="en-US" sz="950" dirty="0">
                        <a:latin typeface="Arial" charset="0"/>
                        <a:ea typeface="Arial" charset="0"/>
                        <a:cs typeface="Arial" charset="0"/>
                      </a:endParaRPr>
                    </a:p>
                  </a:txBody>
                  <a:tcPr marL="0" marR="0" marT="100584" marB="100584">
                    <a:lnL w="0" cap="flat" cmpd="sng" algn="ctr">
                      <a:noFill/>
                    </a:lnL>
                    <a:lnR w="0" cap="flat" cmpd="sng" algn="ctr">
                      <a:noFill/>
                    </a:lnR>
                    <a:lnT w="0" cap="flat" cmpd="sng" algn="ctr">
                      <a:noFill/>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You can name the people or organisations you need to reach, and why.</a:t>
                      </a:r>
                      <a:endParaRPr lang="en-US" sz="950" dirty="0">
                        <a:latin typeface="Arial" charset="0"/>
                        <a:ea typeface="Arial" charset="0"/>
                        <a:cs typeface="Arial" charset="0"/>
                      </a:endParaRPr>
                    </a:p>
                  </a:txBody>
                  <a:tcPr marL="0" marR="0" marT="100584" marB="100584">
                    <a:lnL w="0" cap="flat" cmpd="sng" algn="ctr">
                      <a:noFill/>
                    </a:lnL>
                    <a:lnR w="0" cap="flat" cmpd="sng" algn="ctr">
                      <a:noFill/>
                    </a:lnR>
                    <a:lnT w="0" cap="flat" cmpd="sng" algn="ctr">
                      <a:noFill/>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buNone/>
                      </a:pPr>
                      <a:r>
                        <a:rPr lang="en-US" sz="950" b="1" dirty="0">
                          <a:solidFill>
                            <a:srgbClr val="1B1555"/>
                          </a:solidFill>
                          <a:latin typeface="Arial" pitchFamily="34" charset="0"/>
                          <a:ea typeface="Arial" pitchFamily="34" charset="-122"/>
                          <a:cs typeface="Arial" pitchFamily="34" charset="-120"/>
                        </a:rPr>
                        <a:t>Goals</a:t>
                      </a:r>
                      <a:endParaRPr lang="en-US" sz="950" dirty="0">
                        <a:latin typeface="Arial" charset="0"/>
                        <a:ea typeface="Arial" charset="0"/>
                        <a:cs typeface="Arial" charset="0"/>
                      </a:endParaRPr>
                    </a:p>
                  </a:txBody>
                  <a:tcPr marL="0" marR="0" marT="100584" marB="10058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Two or three measurable goals for the next twelve months, with dates.</a:t>
                      </a:r>
                      <a:endParaRPr lang="en-US" sz="950" dirty="0">
                        <a:latin typeface="Arial" charset="0"/>
                        <a:ea typeface="Arial" charset="0"/>
                        <a:cs typeface="Arial" charset="0"/>
                      </a:endParaRPr>
                    </a:p>
                  </a:txBody>
                  <a:tcPr marL="0" marR="0" marT="100584" marB="10058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L="0" indent="0">
                        <a:buNone/>
                      </a:pPr>
                      <a:r>
                        <a:rPr lang="en-US" sz="950" b="1" dirty="0">
                          <a:solidFill>
                            <a:srgbClr val="1B1555"/>
                          </a:solidFill>
                          <a:latin typeface="Arial" pitchFamily="34" charset="0"/>
                          <a:ea typeface="Arial" pitchFamily="34" charset="-122"/>
                          <a:cs typeface="Arial" pitchFamily="34" charset="-120"/>
                        </a:rPr>
                        <a:t>Time</a:t>
                      </a:r>
                      <a:endParaRPr lang="en-US" sz="950" dirty="0">
                        <a:latin typeface="Arial" charset="0"/>
                        <a:ea typeface="Arial" charset="0"/>
                        <a:cs typeface="Arial" charset="0"/>
                      </a:endParaRPr>
                    </a:p>
                  </a:txBody>
                  <a:tcPr marL="0" marR="0" marT="100584" marB="10058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You can give twenty hours over the year and follow up every introduction.</a:t>
                      </a:r>
                      <a:endParaRPr lang="en-US" sz="950" dirty="0">
                        <a:latin typeface="Arial" charset="0"/>
                        <a:ea typeface="Arial" charset="0"/>
                        <a:cs typeface="Arial" charset="0"/>
                      </a:endParaRPr>
                    </a:p>
                  </a:txBody>
                  <a:tcPr marL="0" marR="0" marT="100584" marB="10058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L="0" indent="0">
                        <a:buNone/>
                      </a:pPr>
                      <a:r>
                        <a:rPr lang="en-US" sz="950" b="1" dirty="0">
                          <a:solidFill>
                            <a:srgbClr val="1B1555"/>
                          </a:solidFill>
                          <a:latin typeface="Arial" pitchFamily="34" charset="0"/>
                          <a:ea typeface="Arial" pitchFamily="34" charset="-122"/>
                          <a:cs typeface="Arial" pitchFamily="34" charset="-120"/>
                        </a:rPr>
                        <a:t>Clarity</a:t>
                      </a:r>
                      <a:endParaRPr lang="en-US" sz="950" dirty="0">
                        <a:latin typeface="Arial" charset="0"/>
                        <a:ea typeface="Arial" charset="0"/>
                        <a:cs typeface="Arial" charset="0"/>
                      </a:endParaRPr>
                    </a:p>
                  </a:txBody>
                  <a:tcPr marL="0" marR="0" marT="100584" marB="10058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You can explain your business and what you need in simple words.</a:t>
                      </a:r>
                      <a:endParaRPr lang="en-US" sz="950" dirty="0">
                        <a:latin typeface="Arial" charset="0"/>
                        <a:ea typeface="Arial" charset="0"/>
                        <a:cs typeface="Arial" charset="0"/>
                      </a:endParaRPr>
                    </a:p>
                  </a:txBody>
                  <a:tcPr marL="0" marR="0" marT="100584" marB="100584">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sp>
        <p:nvSpPr>
          <p:cNvPr id="93" name="Timetable box"/>
          <p:cNvSpPr/>
          <p:nvPr/>
        </p:nvSpPr>
        <p:spPr>
          <a:xfrm>
            <a:off x="4663440" y="6387328"/>
            <a:ext cx="2395728" cy="1900000"/>
          </a:xfrm>
          <a:prstGeom prst="rect">
            <a:avLst/>
          </a:prstGeom>
          <a:solidFill>
            <a:srgbClr val="E6E8F4"/>
          </a:solidFill>
          <a:ln w="12700">
            <a:noFill/>
          </a:ln>
        </p:spPr>
        <p:txBody>
          <a:bodyPr/>
          <a:lstStyle/>
          <a:p>
            <a:endParaRPr lang="en-US"/>
          </a:p>
        </p:txBody>
      </p:sp>
      <p:sp>
        <p:nvSpPr>
          <p:cNvPr id="25" name="Text 20"/>
          <p:cNvSpPr txBox="1"/>
          <p:nvPr/>
        </p:nvSpPr>
        <p:spPr>
          <a:xfrm>
            <a:off x="4791456" y="6515344"/>
            <a:ext cx="2139696" cy="182880"/>
          </a:xfrm>
          <a:prstGeom prst="rect">
            <a:avLst/>
          </a:prstGeom>
          <a:noFill/>
          <a:ln/>
        </p:spPr>
        <p:txBody>
          <a:bodyPr wrap="square" lIns="0" tIns="0" rIns="0" bIns="0" rtlCol="0" anchor="t"/>
          <a:lstStyle/>
          <a:p>
            <a:pPr marL="0" indent="0">
              <a:buNone/>
            </a:pPr>
            <a:r>
              <a:rPr lang="en-US" sz="800" b="1" kern="0" spc="140" dirty="0">
                <a:solidFill>
                  <a:srgbClr val="E1590C"/>
                </a:solidFill>
                <a:latin typeface="Arial" pitchFamily="34" charset="0"/>
                <a:ea typeface="Arial" pitchFamily="34" charset="-122"/>
                <a:cs typeface="Arial" pitchFamily="34" charset="-120"/>
              </a:rPr>
              <a:t>TIMETABLE</a:t>
            </a:r>
            <a:endParaRPr lang="en-US" sz="800" dirty="0"/>
          </a:p>
        </p:txBody>
      </p:sp>
      <p:graphicFrame>
        <p:nvGraphicFramePr>
          <p:cNvPr id="26" name="Table 2"/>
          <p:cNvGraphicFramePr>
            <a:graphicFrameLocks noGrp="1"/>
          </p:cNvGraphicFramePr>
          <p:nvPr>
            <p:extLst>
              <p:ext uri="{D42A27DB-BD31-4B8C-83A1-F6EECF244321}">
                <p14:modId xmlns:p14="http://schemas.microsoft.com/office/powerpoint/2010/main" val="1579011935"/>
              </p:ext>
            </p:extLst>
          </p:nvPr>
        </p:nvGraphicFramePr>
        <p:xfrm>
          <a:off x="4791456" y="6745344"/>
          <a:ext cx="2139696" cy="1609344"/>
        </p:xfrm>
        <a:graphic>
          <a:graphicData uri="http://schemas.openxmlformats.org/drawingml/2006/table">
            <a:tbl>
              <a:tblPr/>
              <a:tblGrid>
                <a:gridCol w="832104">
                  <a:extLst>
                    <a:ext uri="{9D8B030D-6E8A-4147-A177-3AD203B41FA5}">
                      <a16:colId xmlns:a16="http://schemas.microsoft.com/office/drawing/2014/main" val="20000"/>
                    </a:ext>
                  </a:extLst>
                </a:gridCol>
                <a:gridCol w="1307592">
                  <a:extLst>
                    <a:ext uri="{9D8B030D-6E8A-4147-A177-3AD203B41FA5}">
                      <a16:colId xmlns:a16="http://schemas.microsoft.com/office/drawing/2014/main" val="20001"/>
                    </a:ext>
                  </a:extLst>
                </a:gridCol>
              </a:tblGrid>
              <a:tr h="0">
                <a:tc>
                  <a:txBody>
                    <a:bodyPr/>
                    <a:lstStyle/>
                    <a:p>
                      <a:pPr marL="0" indent="0">
                        <a:buNone/>
                      </a:pPr>
                      <a:r>
                        <a:rPr lang="en-US" sz="950" b="1" dirty="0">
                          <a:solidFill>
                            <a:srgbClr val="1B1555"/>
                          </a:solidFill>
                          <a:latin typeface="Arial" pitchFamily="34" charset="0"/>
                          <a:ea typeface="Arial" pitchFamily="34" charset="-122"/>
                          <a:cs typeface="Arial" pitchFamily="34" charset="-120"/>
                        </a:rPr>
                        <a:t>20 Oct 2026</a:t>
                      </a:r>
                      <a:endParaRPr lang="en-US" sz="950" dirty="0">
                        <a:latin typeface="Arial" charset="0"/>
                        <a:ea typeface="Arial" charset="0"/>
                        <a:cs typeface="Arial" charset="0"/>
                      </a:endParaRPr>
                    </a:p>
                  </a:txBody>
                  <a:tcPr marL="0" marR="0" marT="54864" marB="54864">
                    <a:lnL w="0" cap="flat" cmpd="sng" algn="ctr">
                      <a:noFill/>
                    </a:lnL>
                    <a:lnR w="0" cap="flat" cmpd="sng" algn="ctr">
                      <a:noFill/>
                    </a:lnR>
                    <a:lnT w="0" cap="flat" cmpd="sng" algn="ctr">
                      <a:noFill/>
                    </a:lnT>
                    <a:lnB w="6350" cap="flat" cmpd="sng" algn="ctr">
                      <a:solidFill>
                        <a:srgbClr val="C5C9E2"/>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Applications open.</a:t>
                      </a:r>
                      <a:endParaRPr lang="en-US" sz="950" dirty="0">
                        <a:latin typeface="Arial" charset="0"/>
                        <a:ea typeface="Arial" charset="0"/>
                        <a:cs typeface="Arial" charset="0"/>
                      </a:endParaRPr>
                    </a:p>
                  </a:txBody>
                  <a:tcPr marL="0" marR="0" marT="54864" marB="54864">
                    <a:lnL w="0" cap="flat" cmpd="sng" algn="ctr">
                      <a:noFill/>
                    </a:lnL>
                    <a:lnR w="0" cap="flat" cmpd="sng" algn="ctr">
                      <a:noFill/>
                    </a:lnR>
                    <a:lnT w="0" cap="flat" cmpd="sng" algn="ctr">
                      <a:noFill/>
                    </a:lnT>
                    <a:lnB w="6350" cap="flat" cmpd="sng" algn="ctr">
                      <a:solidFill>
                        <a:srgbClr val="C5C9E2"/>
                      </a:solidFill>
                      <a:prstDash val="solid"/>
                      <a:round/>
                      <a:headEnd type="none" w="med" len="med"/>
                      <a:tailEnd type="none" w="med" len="med"/>
                    </a:lnB>
                  </a:tcPr>
                </a:tc>
                <a:extLst>
                  <a:ext uri="{0D108BD9-81ED-4DB2-BD59-A6C34878D82A}">
                    <a16:rowId xmlns:a16="http://schemas.microsoft.com/office/drawing/2014/main" val="10000"/>
                  </a:ext>
                </a:extLst>
              </a:tr>
              <a:tr h="0">
                <a:tc>
                  <a:txBody>
                    <a:bodyPr/>
                    <a:lstStyle/>
                    <a:p>
                      <a:pPr marL="0" indent="0">
                        <a:buNone/>
                      </a:pPr>
                      <a:r>
                        <a:rPr lang="en-US" sz="950" b="1" dirty="0">
                          <a:solidFill>
                            <a:srgbClr val="E1590C"/>
                          </a:solidFill>
                          <a:latin typeface="Arial" pitchFamily="34" charset="0"/>
                          <a:ea typeface="Arial" pitchFamily="34" charset="-122"/>
                          <a:cs typeface="Arial" pitchFamily="34" charset="-120"/>
                        </a:rPr>
                        <a:t>27 Nov 2026</a:t>
                      </a:r>
                      <a:endParaRPr lang="en-US"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6350" cap="flat" cmpd="sng" algn="ctr">
                      <a:solidFill>
                        <a:srgbClr val="C5C9E2"/>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Applications close.</a:t>
                      </a:r>
                      <a:endParaRPr lang="en-US"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6350" cap="flat" cmpd="sng" algn="ctr">
                      <a:solidFill>
                        <a:srgbClr val="C5C9E2"/>
                      </a:solidFill>
                      <a:prstDash val="solid"/>
                      <a:round/>
                      <a:headEnd type="none" w="med" len="med"/>
                      <a:tailEnd type="none" w="med" len="med"/>
                    </a:lnB>
                  </a:tcPr>
                </a:tc>
                <a:extLst>
                  <a:ext uri="{0D108BD9-81ED-4DB2-BD59-A6C34878D82A}">
                    <a16:rowId xmlns:a16="http://schemas.microsoft.com/office/drawing/2014/main" val="10001"/>
                  </a:ext>
                </a:extLst>
              </a:tr>
              <a:tr h="0">
                <a:tc>
                  <a:txBody>
                    <a:bodyPr/>
                    <a:lstStyle/>
                    <a:p>
                      <a:pPr marL="0" indent="0">
                        <a:buNone/>
                      </a:pPr>
                      <a:r>
                        <a:rPr lang="en-US" sz="950" b="1" dirty="0">
                          <a:solidFill>
                            <a:srgbClr val="1B1555"/>
                          </a:solidFill>
                          <a:latin typeface="Arial" pitchFamily="34" charset="0"/>
                          <a:ea typeface="Arial" pitchFamily="34" charset="-122"/>
                          <a:cs typeface="Arial" pitchFamily="34" charset="-120"/>
                        </a:rPr>
                        <a:t>9 Dec 2026</a:t>
                      </a:r>
                      <a:endParaRPr lang="en-US"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6350" cap="flat" cmpd="sng" algn="ctr">
                      <a:solidFill>
                        <a:srgbClr val="C5C9E2"/>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Founders selected and matched with sponsors.</a:t>
                      </a:r>
                      <a:endParaRPr lang="en-US"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6350" cap="flat" cmpd="sng" algn="ctr">
                      <a:solidFill>
                        <a:srgbClr val="C5C9E2"/>
                      </a:solidFill>
                      <a:prstDash val="solid"/>
                      <a:round/>
                      <a:headEnd type="none" w="med" len="med"/>
                      <a:tailEnd type="none" w="med" len="med"/>
                    </a:lnB>
                  </a:tcPr>
                </a:tc>
                <a:extLst>
                  <a:ext uri="{0D108BD9-81ED-4DB2-BD59-A6C34878D82A}">
                    <a16:rowId xmlns:a16="http://schemas.microsoft.com/office/drawing/2014/main" val="10002"/>
                  </a:ext>
                </a:extLst>
              </a:tr>
              <a:tr h="0">
                <a:tc>
                  <a:txBody>
                    <a:bodyPr/>
                    <a:lstStyle/>
                    <a:p>
                      <a:pPr marL="0" indent="0">
                        <a:buNone/>
                      </a:pPr>
                      <a:r>
                        <a:rPr lang="en-US" sz="950" b="1" dirty="0">
                          <a:solidFill>
                            <a:srgbClr val="1B1555"/>
                          </a:solidFill>
                          <a:latin typeface="Arial" pitchFamily="34" charset="0"/>
                          <a:ea typeface="Arial" pitchFamily="34" charset="-122"/>
                          <a:cs typeface="Arial" pitchFamily="34" charset="-120"/>
                        </a:rPr>
                        <a:t>4 Jan 2027</a:t>
                      </a:r>
                      <a:endParaRPr lang="en-US"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6350" cap="flat" cmpd="sng" algn="ctr">
                      <a:solidFill>
                        <a:srgbClr val="C5C9E2"/>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Programme starts. Growth plan agreed.</a:t>
                      </a:r>
                      <a:endParaRPr lang="en-US"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6350" cap="flat" cmpd="sng" algn="ctr">
                      <a:solidFill>
                        <a:srgbClr val="C5C9E2"/>
                      </a:solidFill>
                      <a:prstDash val="solid"/>
                      <a:round/>
                      <a:headEnd type="none" w="med" len="med"/>
                      <a:tailEnd type="none" w="med" len="med"/>
                    </a:lnB>
                  </a:tcPr>
                </a:tc>
                <a:extLst>
                  <a:ext uri="{0D108BD9-81ED-4DB2-BD59-A6C34878D82A}">
                    <a16:rowId xmlns:a16="http://schemas.microsoft.com/office/drawing/2014/main" val="10003"/>
                  </a:ext>
                </a:extLst>
              </a:tr>
              <a:tr h="0">
                <a:tc>
                  <a:txBody>
                    <a:bodyPr/>
                    <a:lstStyle/>
                    <a:p>
                      <a:pPr marL="0" indent="0">
                        <a:buNone/>
                      </a:pPr>
                      <a:r>
                        <a:rPr lang="en-US" sz="950" b="1" dirty="0">
                          <a:solidFill>
                            <a:srgbClr val="1B1555"/>
                          </a:solidFill>
                          <a:latin typeface="Arial" pitchFamily="34" charset="0"/>
                          <a:ea typeface="Arial" pitchFamily="34" charset="-122"/>
                          <a:cs typeface="Arial" pitchFamily="34" charset="-120"/>
                        </a:rPr>
                        <a:t>Dec 2027</a:t>
                      </a:r>
                      <a:endParaRPr lang="en-US"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0" cap="flat" cmpd="sng" algn="ctr">
                      <a:noFill/>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Final showcase.</a:t>
                      </a:r>
                      <a:endParaRPr lang="en-US" sz="950" dirty="0">
                        <a:latin typeface="Arial" charset="0"/>
                        <a:ea typeface="Arial" charset="0"/>
                        <a:cs typeface="Arial" charset="0"/>
                      </a:endParaRPr>
                    </a:p>
                  </a:txBody>
                  <a:tcPr marL="0" marR="0" marT="54864" marB="54864">
                    <a:lnL w="0" cap="flat" cmpd="sng" algn="ctr">
                      <a:noFill/>
                    </a:lnL>
                    <a:lnR w="0" cap="flat" cmpd="sng" algn="ctr">
                      <a:noFill/>
                    </a:lnR>
                    <a:lnT w="6350" cap="flat" cmpd="sng" algn="ctr">
                      <a:solidFill>
                        <a:srgbClr val="C5C9E2"/>
                      </a:solidFill>
                      <a:prstDash val="solid"/>
                      <a:round/>
                      <a:headEnd type="none" w="med" len="med"/>
                      <a:tailEnd type="none" w="med" len="med"/>
                    </a:lnT>
                    <a:lnB w="0" cap="flat" cmpd="sng" algn="ctr">
                      <a:noFill/>
                    </a:lnB>
                  </a:tcPr>
                </a:tc>
                <a:extLst>
                  <a:ext uri="{0D108BD9-81ED-4DB2-BD59-A6C34878D82A}">
                    <a16:rowId xmlns:a16="http://schemas.microsoft.com/office/drawing/2014/main" val="10004"/>
                  </a:ext>
                </a:extLst>
              </a:tr>
            </a:tbl>
          </a:graphicData>
        </a:graphic>
      </p:graphicFrame>
      <p:sp>
        <p:nvSpPr>
          <p:cNvPr id="31" name="Shape 25"/>
          <p:cNvSpPr/>
          <p:nvPr/>
        </p:nvSpPr>
        <p:spPr>
          <a:xfrm>
            <a:off x="0" y="9875520"/>
            <a:ext cx="7562850" cy="813118"/>
          </a:xfrm>
          <a:prstGeom prst="rect">
            <a:avLst/>
          </a:prstGeom>
          <a:solidFill>
            <a:srgbClr val="1B1555"/>
          </a:solidFill>
          <a:ln w="12700">
            <a:solidFill>
              <a:srgbClr val="333333"/>
            </a:solidFill>
            <a:prstDash val="solid"/>
          </a:ln>
        </p:spPr>
        <p:txBody>
          <a:bodyPr/>
          <a:lstStyle/>
          <a:p>
            <a:endParaRPr lang="en-US"/>
          </a:p>
        </p:txBody>
      </p:sp>
      <p:sp>
        <p:nvSpPr>
          <p:cNvPr id="32" name="Text 26"/>
          <p:cNvSpPr txBox="1"/>
          <p:nvPr/>
        </p:nvSpPr>
        <p:spPr>
          <a:xfrm>
            <a:off x="502920" y="10003536"/>
            <a:ext cx="6556248" cy="438912"/>
          </a:xfrm>
          <a:prstGeom prst="rect">
            <a:avLst/>
          </a:prstGeom>
          <a:noFill/>
          <a:ln/>
        </p:spPr>
        <p:txBody>
          <a:bodyPr wrap="square" lIns="0" tIns="0" rIns="0" bIns="0" rtlCol="0" anchor="ctr"/>
          <a:lstStyle/>
          <a:p>
            <a:pPr marL="0" indent="0">
              <a:lnSpc>
                <a:spcPct val="125000"/>
              </a:lnSpc>
              <a:buNone/>
            </a:pPr>
            <a:r>
              <a:rPr lang="en-US" sz="600" dirty="0">
                <a:solidFill>
                  <a:srgbClr val="FBF8F3"/>
                </a:solidFill>
                <a:latin typeface="Arial" pitchFamily="34" charset="0"/>
                <a:ea typeface="Arial" pitchFamily="34" charset="-122"/>
                <a:cs typeface="Arial" pitchFamily="34" charset="-120"/>
              </a:rPr>
              <a:t>The MinhDuc Foundation is a private company limited by guarantee registered in England and Wales, company number 17325378.</a:t>
            </a:r>
            <a:endParaRPr lang="en-US" sz="600" dirty="0"/>
          </a:p>
          <a:p>
            <a:pPr marL="0" indent="0">
              <a:lnSpc>
                <a:spcPct val="125000"/>
              </a:lnSpc>
              <a:buNone/>
            </a:pPr>
            <a:r>
              <a:rPr lang="en-US" sz="600" dirty="0">
                <a:solidFill>
                  <a:srgbClr val="FBF8F3"/>
                </a:solidFill>
                <a:latin typeface="Arial" pitchFamily="34" charset="0"/>
                <a:ea typeface="Arial" pitchFamily="34" charset="-122"/>
                <a:cs typeface="Arial" pitchFamily="34" charset="-120"/>
              </a:rPr>
              <a:t>Registered office: Unit 3, Ibex House, 2a Leytonstone Road, London E15 1SE.</a:t>
            </a:r>
            <a:endParaRPr lang="en-US" sz="600" dirty="0"/>
          </a:p>
          <a:p>
            <a:pPr marL="0" indent="0">
              <a:lnSpc>
                <a:spcPct val="125000"/>
              </a:lnSpc>
              <a:buNone/>
            </a:pPr>
            <a:r>
              <a:rPr lang="en-US" sz="600" dirty="0">
                <a:solidFill>
                  <a:srgbClr val="FBF8F3"/>
                </a:solidFill>
                <a:latin typeface="Arial" pitchFamily="34" charset="0"/>
                <a:ea typeface="Arial" pitchFamily="34" charset="-122"/>
                <a:cs typeface="Arial" pitchFamily="34" charset="-120"/>
              </a:rPr>
              <a:t>Member of the British Chamber of Commerce Vietnam.</a:t>
            </a:r>
            <a:endParaRPr lang="en-US" sz="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0"/>
            <a:ext cx="7562850" cy="2395728"/>
          </a:xfrm>
          <a:prstGeom prst="rect">
            <a:avLst/>
          </a:prstGeom>
          <a:solidFill>
            <a:srgbClr val="1B1555"/>
          </a:solidFill>
          <a:ln w="12700">
            <a:solidFill>
              <a:srgbClr val="333333"/>
            </a:solidFill>
            <a:prstDash val="solid"/>
          </a:ln>
        </p:spPr>
        <p:txBody>
          <a:bodyPr/>
          <a:lstStyle/>
          <a:p>
            <a:endParaRPr lang="en-US"/>
          </a:p>
        </p:txBody>
      </p:sp>
      <p:pic>
        <p:nvPicPr>
          <p:cNvPr id="3" name="Image 0" descr="The MinhDuc Foundation logo"/>
          <p:cNvPicPr>
            <a:picLocks noChangeAspect="1"/>
          </p:cNvPicPr>
          <p:nvPr/>
        </p:nvPicPr>
        <p:blipFill>
          <a:blip r:embed="rId4"/>
          <a:stretch>
            <a:fillRect/>
          </a:stretch>
        </p:blipFill>
        <p:spPr>
          <a:xfrm>
            <a:off x="502920" y="292608"/>
            <a:ext cx="1594714" cy="548640"/>
          </a:xfrm>
          <a:prstGeom prst="rect">
            <a:avLst/>
          </a:prstGeom>
        </p:spPr>
      </p:pic>
      <p:sp>
        <p:nvSpPr>
          <p:cNvPr id="4" name="Text 1"/>
          <p:cNvSpPr txBox="1"/>
          <p:nvPr/>
        </p:nvSpPr>
        <p:spPr>
          <a:xfrm>
            <a:off x="502920" y="877824"/>
            <a:ext cx="5486400" cy="182880"/>
          </a:xfrm>
          <a:prstGeom prst="rect">
            <a:avLst/>
          </a:prstGeom>
          <a:noFill/>
          <a:ln/>
        </p:spPr>
        <p:txBody>
          <a:bodyPr wrap="square" lIns="0" tIns="0" rIns="0" bIns="0" rtlCol="0" anchor="ctr"/>
          <a:lstStyle/>
          <a:p>
            <a:pPr marL="0" indent="0">
              <a:buNone/>
            </a:pPr>
            <a:r>
              <a:rPr lang="en-US" sz="850" kern="0" spc="160" dirty="0">
                <a:solidFill>
                  <a:srgbClr val="9FB2C9"/>
                </a:solidFill>
                <a:latin typeface="Arial" pitchFamily="34" charset="0"/>
                <a:ea typeface="Arial" pitchFamily="34" charset="-122"/>
                <a:cs typeface="Arial" pitchFamily="34" charset="-120"/>
              </a:rPr>
              <a:t>INTEGRITY OPENS DOORS</a:t>
            </a:r>
            <a:endParaRPr lang="en-US" sz="850" dirty="0"/>
          </a:p>
        </p:txBody>
      </p:sp>
      <p:sp>
        <p:nvSpPr>
          <p:cNvPr id="91" name="Collab label"/>
          <p:cNvSpPr txBox="1"/>
          <p:nvPr/>
        </p:nvSpPr>
        <p:spPr>
          <a:xfrm>
            <a:off x="3858768" y="312064"/>
            <a:ext cx="3200400" cy="160000"/>
          </a:xfrm>
          <a:prstGeom prst="rect">
            <a:avLst/>
          </a:prstGeom>
          <a:noFill/>
          <a:ln/>
        </p:spPr>
        <p:txBody>
          <a:bodyPr wrap="square" lIns="0" tIns="0" rIns="0" bIns="0" rtlCol="0" anchor="ctr"/>
          <a:lstStyle/>
          <a:p>
            <a:pPr marL="0" indent="0" algn="r">
              <a:buNone/>
            </a:pPr>
            <a:r>
              <a:rPr lang="en-US" sz="850" kern="0" spc="160" dirty="0">
                <a:solidFill>
                  <a:srgbClr val="9FB2C9"/>
                </a:solidFill>
                <a:latin typeface="Arial" pitchFamily="34" charset="0"/>
                <a:ea typeface="Arial" pitchFamily="34" charset="-122"/>
                <a:cs typeface="Arial" pitchFamily="34" charset="-120"/>
              </a:rPr>
              <a:t>IN COLLABORATION WITH</a:t>
            </a:r>
            <a:endParaRPr lang="en-US" sz="850" dirty="0"/>
          </a:p>
        </p:txBody>
      </p:sp>
      <p:sp>
        <p:nvSpPr>
          <p:cNvPr id="94" name="Logo tile"/>
          <p:cNvSpPr/>
          <p:nvPr/>
        </p:nvSpPr>
        <p:spPr>
          <a:xfrm>
            <a:off x="5739136" y="512064"/>
            <a:ext cx="1320032" cy="466344"/>
          </a:xfrm>
          <a:prstGeom prst="rect">
            <a:avLst/>
          </a:prstGeom>
          <a:solidFill>
            <a:srgbClr val="FFFFFF"/>
          </a:solidFill>
          <a:ln w="12700">
            <a:noFill/>
          </a:ln>
        </p:spPr>
        <p:txBody>
          <a:bodyPr/>
          <a:lstStyle/>
          <a:p>
            <a:endParaRPr lang="en-US"/>
          </a:p>
        </p:txBody>
      </p:sp>
      <p:pic>
        <p:nvPicPr>
          <p:cNvPr id="95" name="BritCham logo" descr="British Chamber of Commerce Vietnam (BritCham) logo"/>
          <p:cNvPicPr>
            <a:picLocks noChangeAspect="1"/>
          </p:cNvPicPr>
          <p:nvPr/>
        </p:nvPicPr>
        <p:blipFill>
          <a:blip r:embed="rId90"/>
          <a:stretch>
            <a:fillRect/>
          </a:stretch>
        </p:blipFill>
        <p:spPr>
          <a:xfrm>
            <a:off x="5830576" y="585216"/>
            <a:ext cx="1137152" cy="320040"/>
          </a:xfrm>
          <a:prstGeom prst="rect">
            <a:avLst/>
          </a:prstGeom>
        </p:spPr>
      </p:pic>
      <p:sp>
        <p:nvSpPr>
          <p:cNvPr id="5" name="Shape 2"/>
          <p:cNvSpPr/>
          <p:nvPr/>
        </p:nvSpPr>
        <p:spPr>
          <a:xfrm>
            <a:off x="502920" y="1133856"/>
            <a:ext cx="868680" cy="36576"/>
          </a:xfrm>
          <a:prstGeom prst="rect">
            <a:avLst/>
          </a:prstGeom>
          <a:solidFill>
            <a:srgbClr val="E1590C"/>
          </a:solidFill>
          <a:ln w="12700">
            <a:solidFill>
              <a:srgbClr val="333333"/>
            </a:solidFill>
            <a:prstDash val="solid"/>
          </a:ln>
        </p:spPr>
        <p:txBody>
          <a:bodyPr/>
          <a:lstStyle/>
          <a:p>
            <a:endParaRPr lang="en-US"/>
          </a:p>
        </p:txBody>
      </p:sp>
      <p:sp>
        <p:nvSpPr>
          <p:cNvPr id="6" name="Text 3"/>
          <p:cNvSpPr txBox="1"/>
          <p:nvPr/>
        </p:nvSpPr>
        <p:spPr>
          <a:xfrm>
            <a:off x="502920" y="1316736"/>
            <a:ext cx="6400800" cy="566928"/>
          </a:xfrm>
          <a:prstGeom prst="rect">
            <a:avLst/>
          </a:prstGeom>
          <a:noFill/>
          <a:ln/>
        </p:spPr>
        <p:txBody>
          <a:bodyPr wrap="square" lIns="0" tIns="0" rIns="0" bIns="0" rtlCol="0" anchor="ctr"/>
          <a:lstStyle/>
          <a:p>
            <a:pPr marL="0" indent="0">
              <a:buNone/>
            </a:pPr>
            <a:r>
              <a:rPr lang="en-US" sz="3000" b="1" dirty="0">
                <a:solidFill>
                  <a:srgbClr val="FBF8F3"/>
                </a:solidFill>
                <a:latin typeface="Montserrat" pitchFamily="34" charset="0"/>
                <a:ea typeface="Montserrat" pitchFamily="34" charset="-122"/>
                <a:cs typeface="Montserrat" pitchFamily="34" charset="-120"/>
              </a:rPr>
              <a:t>Mở Cửa · Open Doors</a:t>
            </a:r>
            <a:endParaRPr lang="en-US" sz="3000" dirty="0"/>
          </a:p>
        </p:txBody>
      </p:sp>
      <p:sp>
        <p:nvSpPr>
          <p:cNvPr id="7" name="Text 4"/>
          <p:cNvSpPr txBox="1"/>
          <p:nvPr/>
        </p:nvSpPr>
        <p:spPr>
          <a:xfrm>
            <a:off x="502920" y="1901952"/>
            <a:ext cx="5303520" cy="320040"/>
          </a:xfrm>
          <a:prstGeom prst="rect">
            <a:avLst/>
          </a:prstGeom>
          <a:noFill/>
          <a:ln/>
        </p:spPr>
        <p:txBody>
          <a:bodyPr wrap="square" lIns="0" tIns="0" rIns="0" bIns="0" rtlCol="0" anchor="ctr"/>
          <a:lstStyle/>
          <a:p>
            <a:pPr marL="0" indent="0">
              <a:buNone/>
            </a:pPr>
            <a:r>
              <a:rPr lang="en-US" sz="1600" dirty="0" b="1">
                <a:solidFill>
                  <a:srgbClr val="E1590C"/>
                </a:solidFill>
                <a:latin typeface="Arial" pitchFamily="34" charset="0"/>
                <a:ea typeface="Arial" pitchFamily="34" charset="-122"/>
                <a:cs typeface="Arial" pitchFamily="34" charset="-120"/>
              </a:rPr>
              <a:t>What to Submit and How to Apply</a:t>
            </a:r>
            <a:endParaRPr lang="en-US" sz="1050" dirty="0"/>
          </a:p>
        </p:txBody>
      </p:sp>
      <p:sp>
        <p:nvSpPr>
          <p:cNvPr id="8" name="Text 5"/>
          <p:cNvSpPr txBox="1"/>
          <p:nvPr/>
        </p:nvSpPr>
        <p:spPr>
          <a:xfrm>
            <a:off x="502920" y="2697480"/>
            <a:ext cx="6556248" cy="566928"/>
          </a:xfrm>
          <a:prstGeom prst="rect">
            <a:avLst/>
          </a:prstGeom>
          <a:noFill/>
          <a:ln/>
        </p:spPr>
        <p:txBody>
          <a:bodyPr wrap="square" lIns="0" tIns="0" rIns="0" bIns="0" rtlCol="0" anchor="ctr"/>
          <a:lstStyle/>
          <a:p>
            <a:pPr marL="0" indent="0">
              <a:lnSpc>
                <a:spcPct val="120000"/>
              </a:lnSpc>
              <a:buNone/>
            </a:pPr>
            <a:r>
              <a:rPr lang="en-US" sz="1300" b="1" dirty="0">
                <a:solidFill>
                  <a:srgbClr val="1B1555"/>
                </a:solidFill>
                <a:latin typeface="Arial" pitchFamily="34" charset="0"/>
                <a:ea typeface="Arial" pitchFamily="34" charset="-122"/>
                <a:cs typeface="Arial" pitchFamily="34" charset="-120"/>
              </a:rPr>
              <a:t>Everyone who applies signs a declaration. We ask for documents only if you are shortlisted, before your interview.</a:t>
            </a:r>
            <a:endParaRPr lang="en-US" sz="1300" dirty="0"/>
          </a:p>
        </p:txBody>
      </p:sp>
      <p:sp>
        <p:nvSpPr>
          <p:cNvPr id="9" name="Shape 6"/>
          <p:cNvSpPr/>
          <p:nvPr/>
        </p:nvSpPr>
        <p:spPr>
          <a:xfrm>
            <a:off x="502920" y="3474720"/>
            <a:ext cx="6556248" cy="18288"/>
          </a:xfrm>
          <a:prstGeom prst="rect">
            <a:avLst/>
          </a:prstGeom>
          <a:solidFill>
            <a:srgbClr val="1B1555"/>
          </a:solidFill>
          <a:ln w="12700">
            <a:solidFill>
              <a:srgbClr val="333333"/>
            </a:solidFill>
            <a:prstDash val="solid"/>
          </a:ln>
        </p:spPr>
        <p:txBody>
          <a:bodyPr/>
          <a:lstStyle/>
          <a:p>
            <a:endParaRPr lang="en-US"/>
          </a:p>
        </p:txBody>
      </p:sp>
      <p:sp>
        <p:nvSpPr>
          <p:cNvPr id="10" name="Text 7"/>
          <p:cNvSpPr txBox="1"/>
          <p:nvPr/>
        </p:nvSpPr>
        <p:spPr>
          <a:xfrm>
            <a:off x="502920" y="3547872"/>
            <a:ext cx="6556248" cy="182880"/>
          </a:xfrm>
          <a:prstGeom prst="rect">
            <a:avLst/>
          </a:prstGeom>
          <a:noFill/>
          <a:ln/>
        </p:spPr>
        <p:txBody>
          <a:bodyPr wrap="square" lIns="0" tIns="0" rIns="0" bIns="0" rtlCol="0" anchor="t"/>
          <a:lstStyle/>
          <a:p>
            <a:pPr marL="0" indent="0">
              <a:buNone/>
            </a:pPr>
            <a:r>
              <a:rPr lang="en-US" sz="800" b="1" kern="0" spc="140" dirty="0">
                <a:solidFill>
                  <a:srgbClr val="E1590C"/>
                </a:solidFill>
                <a:latin typeface="Arial" pitchFamily="34" charset="0"/>
                <a:ea typeface="Arial" pitchFamily="34" charset="-122"/>
                <a:cs typeface="Arial" pitchFamily="34" charset="-120"/>
              </a:rPr>
              <a:t>WHAT TO SUBMIT</a:t>
            </a:r>
            <a:endParaRPr lang="en-US" sz="800" dirty="0"/>
          </a:p>
        </p:txBody>
      </p:sp>
      <p:sp>
        <p:nvSpPr>
          <p:cNvPr id="11" name="Text 8"/>
          <p:cNvSpPr txBox="1"/>
          <p:nvPr/>
        </p:nvSpPr>
        <p:spPr>
          <a:xfrm>
            <a:off x="502920" y="7259936"/>
            <a:ext cx="6556248" cy="560000"/>
          </a:xfrm>
          <a:prstGeom prst="rect">
            <a:avLst/>
          </a:prstGeom>
          <a:noFill/>
          <a:ln/>
        </p:spPr>
        <p:txBody>
          <a:bodyPr wrap="square" lIns="0" tIns="0" rIns="0" bIns="0" rtlCol="0" anchor="t"/>
          <a:lstStyle/>
          <a:p>
            <a:pPr marL="0" indent="0">
              <a:lnSpc>
                <a:spcPct val="125000"/>
              </a:lnSpc>
              <a:buNone/>
            </a:pPr>
            <a:r>
              <a:rPr lang="en-US" sz="1000" dirty="0">
                <a:solidFill>
                  <a:srgbClr val="2A3244"/>
                </a:solidFill>
                <a:latin typeface="Arial" pitchFamily="34" charset="0"/>
                <a:ea typeface="Arial" pitchFamily="34" charset="-122"/>
                <a:cs typeface="Arial" pitchFamily="34" charset="-120"/>
              </a:rPr>
              <a:t>“I confirm that I meet all seven eligibility criteria, and that everything in this application is true and complete. I understand that if any information is false or misleading, my application can be rejected at any stage, and I can be removed from the programme even after selection.”</a:t>
            </a:r>
            <a:endParaRPr lang="en-US" sz="1000" dirty="0"/>
          </a:p>
        </p:txBody>
      </p:sp>
      <p:sp>
        <p:nvSpPr>
          <p:cNvPr id="12" name="Shape 9"/>
          <p:cNvSpPr/>
          <p:nvPr/>
        </p:nvSpPr>
        <p:spPr>
          <a:xfrm>
            <a:off x="502920" y="6967328"/>
            <a:ext cx="6556248" cy="18288"/>
          </a:xfrm>
          <a:prstGeom prst="rect">
            <a:avLst/>
          </a:prstGeom>
          <a:solidFill>
            <a:srgbClr val="1B1555"/>
          </a:solidFill>
          <a:ln w="12700">
            <a:solidFill>
              <a:srgbClr val="333333"/>
            </a:solidFill>
            <a:prstDash val="solid"/>
          </a:ln>
        </p:spPr>
        <p:txBody>
          <a:bodyPr/>
          <a:lstStyle/>
          <a:p>
            <a:endParaRPr lang="en-US"/>
          </a:p>
        </p:txBody>
      </p:sp>
      <p:sp>
        <p:nvSpPr>
          <p:cNvPr id="13" name="Text 10"/>
          <p:cNvSpPr txBox="1"/>
          <p:nvPr/>
        </p:nvSpPr>
        <p:spPr>
          <a:xfrm>
            <a:off x="502920" y="7040480"/>
            <a:ext cx="6556248" cy="182880"/>
          </a:xfrm>
          <a:prstGeom prst="rect">
            <a:avLst/>
          </a:prstGeom>
          <a:noFill/>
          <a:ln/>
        </p:spPr>
        <p:txBody>
          <a:bodyPr wrap="square" lIns="0" tIns="0" rIns="0" bIns="0" rtlCol="0" anchor="t"/>
          <a:lstStyle/>
          <a:p>
            <a:pPr marL="0" indent="0">
              <a:buNone/>
            </a:pPr>
            <a:r>
              <a:rPr lang="en-US" sz="800" b="1" kern="0" spc="140" dirty="0">
                <a:solidFill>
                  <a:srgbClr val="E1590C"/>
                </a:solidFill>
                <a:latin typeface="Arial" pitchFamily="34" charset="0"/>
                <a:ea typeface="Arial" pitchFamily="34" charset="-122"/>
                <a:cs typeface="Arial" pitchFamily="34" charset="-120"/>
              </a:rPr>
              <a:t>THE DECLARATION</a:t>
            </a:r>
            <a:endParaRPr lang="en-US" sz="800" dirty="0"/>
          </a:p>
        </p:txBody>
      </p:sp>
      <p:sp>
        <p:nvSpPr>
          <p:cNvPr id="15" name="Shape 11"/>
          <p:cNvSpPr/>
          <p:nvPr/>
        </p:nvSpPr>
        <p:spPr>
          <a:xfrm>
            <a:off x="502920" y="7929936"/>
            <a:ext cx="6556248" cy="18288"/>
          </a:xfrm>
          <a:prstGeom prst="rect">
            <a:avLst/>
          </a:prstGeom>
          <a:solidFill>
            <a:srgbClr val="1B1555"/>
          </a:solidFill>
          <a:ln w="12700">
            <a:solidFill>
              <a:srgbClr val="333333"/>
            </a:solidFill>
            <a:prstDash val="solid"/>
          </a:ln>
        </p:spPr>
        <p:txBody>
          <a:bodyPr/>
          <a:lstStyle/>
          <a:p>
            <a:endParaRPr lang="en-US"/>
          </a:p>
        </p:txBody>
      </p:sp>
      <p:sp>
        <p:nvSpPr>
          <p:cNvPr id="16" name="Text 12"/>
          <p:cNvSpPr txBox="1"/>
          <p:nvPr/>
        </p:nvSpPr>
        <p:spPr>
          <a:xfrm>
            <a:off x="502920" y="8003088"/>
            <a:ext cx="6556248" cy="182880"/>
          </a:xfrm>
          <a:prstGeom prst="rect">
            <a:avLst/>
          </a:prstGeom>
          <a:noFill/>
          <a:ln/>
        </p:spPr>
        <p:txBody>
          <a:bodyPr wrap="square" lIns="0" tIns="0" rIns="0" bIns="0" rtlCol="0" anchor="t"/>
          <a:lstStyle/>
          <a:p>
            <a:pPr marL="0" indent="0">
              <a:buNone/>
            </a:pPr>
            <a:r>
              <a:rPr lang="en-US" sz="800" b="1" kern="0" spc="140" dirty="0">
                <a:solidFill>
                  <a:srgbClr val="E1590C"/>
                </a:solidFill>
                <a:latin typeface="Arial" pitchFamily="34" charset="0"/>
                <a:ea typeface="Arial" pitchFamily="34" charset="-122"/>
                <a:cs typeface="Arial" pitchFamily="34" charset="-120"/>
              </a:rPr>
              <a:t>YOUR INFORMATION</a:t>
            </a:r>
            <a:endParaRPr lang="en-US" sz="800" dirty="0"/>
          </a:p>
        </p:txBody>
      </p:sp>
      <p:sp>
        <p:nvSpPr>
          <p:cNvPr id="17" name="Text 13"/>
          <p:cNvSpPr txBox="1"/>
          <p:nvPr/>
        </p:nvSpPr>
        <p:spPr>
          <a:xfrm>
            <a:off x="502920" y="8222544"/>
            <a:ext cx="6556248" cy="400000"/>
          </a:xfrm>
          <a:prstGeom prst="rect">
            <a:avLst/>
          </a:prstGeom>
          <a:noFill/>
          <a:ln/>
        </p:spPr>
        <p:txBody>
          <a:bodyPr wrap="square" lIns="0" tIns="0" rIns="0" bIns="0" rtlCol="0" anchor="t"/>
          <a:lstStyle/>
          <a:p>
            <a:pPr marL="0" indent="0">
              <a:lnSpc>
                <a:spcPct val="125000"/>
              </a:lnSpc>
              <a:buNone/>
            </a:pPr>
            <a:r>
              <a:rPr lang="en-US" sz="1000" dirty="0">
                <a:solidFill>
                  <a:srgbClr val="2A3244"/>
                </a:solidFill>
                <a:latin typeface="Arial" pitchFamily="34" charset="0"/>
                <a:ea typeface="Arial" pitchFamily="34" charset="-122"/>
                <a:cs typeface="Arial" pitchFamily="34" charset="-120"/>
              </a:rPr>
              <a:t>We use your documents only to check that you are eligible. Only the selection panel sees them. If you are not selected, we delete your documents after the cohort is announced.</a:t>
            </a:r>
            <a:endParaRPr lang="en-US" sz="1000" dirty="0"/>
          </a:p>
        </p:txBody>
      </p:sp>
      <p:graphicFrame>
        <p:nvGraphicFramePr>
          <p:cNvPr id="26" name="Table 3"/>
          <p:cNvGraphicFramePr>
            <a:graphicFrameLocks noGrp="1"/>
          </p:cNvGraphicFramePr>
          <p:nvPr>
            <p:extLst>
              <p:ext uri="{D42A27DB-BD31-4B8C-83A1-F6EECF244321}">
                <p14:modId xmlns:p14="http://schemas.microsoft.com/office/powerpoint/2010/main" val="1579011935"/>
              </p:ext>
            </p:extLst>
          </p:nvPr>
        </p:nvGraphicFramePr>
        <p:xfrm>
          <a:off x="502920" y="3767328"/>
          <a:ext cx="6556248" cy="3050000"/>
        </p:xfrm>
        <a:graphic>
          <a:graphicData uri="http://schemas.openxmlformats.org/drawingml/2006/table">
            <a:tbl>
              <a:tblPr/>
              <a:tblGrid>
                <a:gridCol w="1600200">
                  <a:extLst>
                    <a:ext uri="{9D8B030D-6E8A-4147-A177-3AD203B41FA5}">
                      <a16:colId xmlns:a16="http://schemas.microsoft.com/office/drawing/2014/main" val="20000"/>
                    </a:ext>
                  </a:extLst>
                </a:gridCol>
                <a:gridCol w="2423160">
                  <a:extLst>
                    <a:ext uri="{9D8B030D-6E8A-4147-A177-3AD203B41FA5}">
                      <a16:colId xmlns:a16="http://schemas.microsoft.com/office/drawing/2014/main" val="20001"/>
                    </a:ext>
                  </a:extLst>
                </a:gridCol>
                <a:gridCol w="2532888">
                  <a:extLst>
                    <a:ext uri="{9D8B030D-6E8A-4147-A177-3AD203B41FA5}">
                      <a16:colId xmlns:a16="http://schemas.microsoft.com/office/drawing/2014/main" val="20002"/>
                    </a:ext>
                  </a:extLst>
                </a:gridCol>
              </a:tblGrid>
              <a:tr h="228600">
                <a:tc>
                  <a:txBody>
                    <a:bodyPr/>
                    <a:lstStyle/>
                    <a:p>
                      <a:pPr marL="0" indent="0">
                        <a:buNone/>
                      </a:pPr>
                      <a:r>
                        <a:rPr lang="en-US" sz="800" b="1" dirty="0" spc="140">
                          <a:solidFill>
                            <a:srgbClr val="E1590C"/>
                          </a:solidFill>
                          <a:latin typeface="Arial" pitchFamily="34" charset="0"/>
                          <a:ea typeface="Arial" pitchFamily="34" charset="-122"/>
                          <a:cs typeface="Arial" pitchFamily="34" charset="-120"/>
                        </a:rPr>
                        <a:t>CRITERION</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0" cap="flat" cmpd="sng" algn="ctr">
                      <a:noFill/>
                    </a:lnT>
                    <a:lnB w="6350" cap="flat" cmpd="sng" algn="ctr">
                      <a:solidFill>
                        <a:srgbClr val="E7E2D8"/>
                      </a:solidFill>
                      <a:prstDash val="solid"/>
                      <a:round/>
                      <a:headEnd type="none" w="med" len="med"/>
                      <a:tailEnd type="none" w="med" len="med"/>
                    </a:lnB>
                  </a:tcPr>
                </a:tc>
                <a:tc>
                  <a:txBody>
                    <a:bodyPr/>
                    <a:lstStyle/>
                    <a:p>
                      <a:pPr marL="0" indent="0">
                        <a:buNone/>
                      </a:pPr>
                      <a:r>
                        <a:rPr lang="en-US" sz="800" dirty="0" b="1" spc="140">
                          <a:solidFill>
                            <a:srgbClr val="E1590C"/>
                          </a:solidFill>
                          <a:latin typeface="Arial" pitchFamily="34" charset="0"/>
                          <a:ea typeface="Arial" pitchFamily="34" charset="-122"/>
                          <a:cs typeface="Arial" pitchFamily="34" charset="-120"/>
                        </a:rPr>
                        <a:t>SEND WITH YOUR APPLICATION</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0" cap="flat" cmpd="sng" algn="ctr">
                      <a:noFill/>
                    </a:lnT>
                    <a:lnB w="6350" cap="flat" cmpd="sng" algn="ctr">
                      <a:solidFill>
                        <a:srgbClr val="E7E2D8"/>
                      </a:solidFill>
                      <a:prstDash val="solid"/>
                      <a:round/>
                      <a:headEnd type="none" w="med" len="med"/>
                      <a:tailEnd type="none" w="med" len="med"/>
                    </a:lnB>
                  </a:tcPr>
                </a:tc>
                <a:tc>
                  <a:txBody>
                    <a:bodyPr/>
                    <a:lstStyle/>
                    <a:p>
                      <a:pPr marL="0" indent="0">
                        <a:buNone/>
                      </a:pPr>
                      <a:r>
                        <a:rPr lang="en-US" sz="800" dirty="0" b="1" spc="140">
                          <a:solidFill>
                            <a:srgbClr val="E1590C"/>
                          </a:solidFill>
                          <a:latin typeface="Arial" pitchFamily="34" charset="0"/>
                          <a:ea typeface="Arial" pitchFamily="34" charset="-122"/>
                          <a:cs typeface="Arial" pitchFamily="34" charset="-120"/>
                        </a:rPr>
                        <a:t>SEND IF SHORTLISTED</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0" cap="flat" cmpd="sng" algn="ctr">
                      <a:noFill/>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0"/>
                  </a:ext>
                </a:extLst>
              </a:tr>
              <a:tr h="320040">
                <a:tc>
                  <a:txBody>
                    <a:bodyPr/>
                    <a:lstStyle/>
                    <a:p>
                      <a:pPr marL="0" indent="0">
                        <a:buNone/>
                      </a:pPr>
                      <a:r>
                        <a:rPr lang="en-US" sz="950" b="1" dirty="0">
                          <a:solidFill>
                            <a:srgbClr val="1B1555"/>
                          </a:solidFill>
                          <a:latin typeface="Arial" pitchFamily="34" charset="0"/>
                          <a:ea typeface="Arial" pitchFamily="34" charset="-122"/>
                          <a:cs typeface="Arial" pitchFamily="34" charset="-120"/>
                        </a:rPr>
                        <a:t>1  Woman, Vietnamese citizen</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Signed declaration</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Citizen identity card (căn cước) or Vietnamese passport</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1"/>
                  </a:ext>
                </a:extLst>
              </a:tr>
              <a:tr h="320040">
                <a:tc>
                  <a:txBody>
                    <a:bodyPr/>
                    <a:lstStyle/>
                    <a:p>
                      <a:pPr marL="0" indent="0">
                        <a:buNone/>
                      </a:pPr>
                      <a:r>
                        <a:rPr lang="en-US" sz="950" b="1" dirty="0">
                          <a:solidFill>
                            <a:srgbClr val="1B1555"/>
                          </a:solidFill>
                          <a:latin typeface="Arial" pitchFamily="34" charset="0"/>
                          <a:ea typeface="Arial" pitchFamily="34" charset="-122"/>
                          <a:cs typeface="Arial" pitchFamily="34" charset="-120"/>
                        </a:rPr>
                        <a:t>2  Lives in Vietnam</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Your current home address</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Confirmation of residence (form CT07 from the VNeID app), or a recent utility bill in your name</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2"/>
                  </a:ext>
                </a:extLst>
              </a:tr>
              <a:tr h="320040">
                <a:tc>
                  <a:txBody>
                    <a:bodyPr/>
                    <a:lstStyle/>
                    <a:p>
                      <a:pPr marL="0" indent="0">
                        <a:buNone/>
                      </a:pPr>
                      <a:r>
                        <a:rPr lang="en-US" sz="950" b="1" dirty="0">
                          <a:solidFill>
                            <a:srgbClr val="1B1555"/>
                          </a:solidFill>
                          <a:latin typeface="Arial" pitchFamily="34" charset="0"/>
                          <a:ea typeface="Arial" pitchFamily="34" charset="-122"/>
                          <a:cs typeface="Arial" pitchFamily="34" charset="-120"/>
                        </a:rPr>
                        <a:t>3  Founder and owner</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Your role, and the percentage of the business you own</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Business registration certificate showing your name, or the list of members or shareholders</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3"/>
                  </a:ext>
                </a:extLst>
              </a:tr>
              <a:tr h="320040">
                <a:tc>
                  <a:txBody>
                    <a:bodyPr/>
                    <a:lstStyle/>
                    <a:p>
                      <a:pPr marL="0" indent="0">
                        <a:buNone/>
                      </a:pPr>
                      <a:r>
                        <a:rPr lang="en-US" sz="950" b="1" dirty="0">
                          <a:solidFill>
                            <a:srgbClr val="1B1555"/>
                          </a:solidFill>
                          <a:latin typeface="Arial" pitchFamily="34" charset="0"/>
                          <a:ea typeface="Arial" pitchFamily="34" charset="-122"/>
                          <a:cs typeface="Arial" pitchFamily="34" charset="-120"/>
                        </a:rPr>
                        <a:t>4  Registered and operating in Vietnam</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Enterprise code (tax code), registered address and business address</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Enterprise Registration Certificate, or household business registration certificate</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4"/>
                  </a:ext>
                </a:extLst>
              </a:tr>
              <a:tr h="320040">
                <a:tc>
                  <a:txBody>
                    <a:bodyPr/>
                    <a:lstStyle/>
                    <a:p>
                      <a:pPr marL="0" indent="0">
                        <a:buNone/>
                      </a:pPr>
                      <a:r>
                        <a:rPr lang="en-US" sz="950" b="1" dirty="0">
                          <a:solidFill>
                            <a:srgbClr val="1B1555"/>
                          </a:solidFill>
                          <a:latin typeface="Arial" pitchFamily="34" charset="0"/>
                          <a:ea typeface="Arial" pitchFamily="34" charset="-122"/>
                          <a:cs typeface="Arial" pitchFamily="34" charset="-120"/>
                        </a:rPr>
                        <a:t>5  Trading for two years, with revenue</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Date of first registration; revenue range for each of the last two years; number of paying customers</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Financial statements or tax returns for the last two years</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5"/>
                  </a:ext>
                </a:extLst>
              </a:tr>
              <a:tr h="320040">
                <a:tc>
                  <a:txBody>
                    <a:bodyPr/>
                    <a:lstStyle/>
                    <a:p>
                      <a:pPr marL="0" indent="0">
                        <a:buNone/>
                      </a:pPr>
                      <a:r>
                        <a:rPr lang="en-US" sz="950" b="1" dirty="0">
                          <a:solidFill>
                            <a:srgbClr val="1B1555"/>
                          </a:solidFill>
                          <a:latin typeface="Arial" pitchFamily="34" charset="0"/>
                          <a:ea typeface="Arial" pitchFamily="34" charset="-122"/>
                          <a:cs typeface="Arial" pitchFamily="34" charset="-120"/>
                        </a:rPr>
                        <a:t>6  BritCham Vietnam member</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Whether you are a member now; if not, confirmation that you will join if selected</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Proof of membership before 4 January 2027</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7"/>
                  </a:ext>
                </a:extLst>
              </a:tr>
              <a:tr h="320040">
                <a:tc>
                  <a:txBody>
                    <a:bodyPr/>
                    <a:lstStyle/>
                    <a:p>
                      <a:pPr marL="0" indent="0">
                        <a:buNone/>
                      </a:pPr>
                      <a:r>
                        <a:rPr lang="en-US" sz="950" b="1" dirty="0">
                          <a:solidFill>
                            <a:srgbClr val="1B1555"/>
                          </a:solidFill>
                          <a:latin typeface="Arial" pitchFamily="34" charset="0"/>
                          <a:ea typeface="Arial" pitchFamily="34" charset="-122"/>
                          <a:cs typeface="Arial" pitchFamily="34" charset="-120"/>
                        </a:rPr>
                        <a:t>7  Working English</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Your application, written in English</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tc>
                  <a:txBody>
                    <a:bodyPr/>
                    <a:lstStyle/>
                    <a:p>
                      <a:pPr marL="0" indent="0">
                        <a:buNone/>
                      </a:pPr>
                      <a:r>
                        <a:rPr lang="en-US" sz="950" dirty="0">
                          <a:solidFill>
                            <a:srgbClr val="2A3244"/>
                          </a:solidFill>
                          <a:latin typeface="Arial" pitchFamily="34" charset="0"/>
                          <a:ea typeface="Arial" pitchFamily="34" charset="-122"/>
                          <a:cs typeface="Arial" pitchFamily="34" charset="-120"/>
                        </a:rPr>
                        <a:t>Interview</a:t>
                      </a:r>
                      <a:endParaRPr lang="en-US" sz="950" dirty="0">
                        <a:latin typeface="Arial" charset="0"/>
                        <a:ea typeface="Arial" charset="0"/>
                        <a:cs typeface="Arial" charset="0"/>
                      </a:endParaRPr>
                    </a:p>
                  </a:txBody>
                  <a:tcPr marL="0" marR="91440" marT="38100" marB="38100">
                    <a:lnL w="0" cap="flat" cmpd="sng" algn="ctr">
                      <a:noFill/>
                    </a:lnL>
                    <a:lnR w="0" cap="flat" cmpd="sng" algn="ctr">
                      <a:noFill/>
                    </a:lnR>
                    <a:lnT w="6350" cap="flat" cmpd="sng" algn="ctr">
                      <a:solidFill>
                        <a:srgbClr val="E7E2D8"/>
                      </a:solidFill>
                      <a:prstDash val="solid"/>
                      <a:round/>
                      <a:headEnd type="none" w="med" len="med"/>
                      <a:tailEnd type="none" w="med" len="med"/>
                    </a:lnT>
                    <a:lnB w="6350" cap="flat" cmpd="sng" algn="ctr">
                      <a:solidFill>
                        <a:srgbClr val="E7E2D8"/>
                      </a:solidFill>
                      <a:prstDash val="solid"/>
                      <a:round/>
                      <a:headEnd type="none" w="med" len="med"/>
                      <a:tailEnd type="none" w="med" len="med"/>
                    </a:lnB>
                  </a:tcPr>
                </a:tc>
                <a:extLst>
                  <a:ext uri="{0D108BD9-81ED-4DB2-BD59-A6C34878D82A}">
                    <a16:rowId xmlns:a16="http://schemas.microsoft.com/office/drawing/2014/main" val="10008"/>
                  </a:ext>
                </a:extLst>
              </a:tr>
            </a:tbl>
          </a:graphicData>
        </a:graphic>
      </p:graphicFrame>
      <p:sp>
        <p:nvSpPr>
          <p:cNvPr id="27" name="Shape 21"/>
          <p:cNvSpPr/>
          <p:nvPr/>
        </p:nvSpPr>
        <p:spPr>
          <a:xfrm>
            <a:off x="502920" y="8732544"/>
            <a:ext cx="6556248" cy="18288"/>
          </a:xfrm>
          <a:prstGeom prst="rect">
            <a:avLst/>
          </a:prstGeom>
          <a:solidFill>
            <a:srgbClr val="1B1555"/>
          </a:solidFill>
          <a:ln w="12700">
            <a:solidFill>
              <a:srgbClr val="333333"/>
            </a:solidFill>
            <a:prstDash val="solid"/>
          </a:ln>
        </p:spPr>
        <p:txBody>
          <a:bodyPr/>
          <a:lstStyle/>
          <a:p>
            <a:endParaRPr lang="en-US"/>
          </a:p>
        </p:txBody>
      </p:sp>
      <p:sp>
        <p:nvSpPr>
          <p:cNvPr id="28" name="Text 22"/>
          <p:cNvSpPr txBox="1"/>
          <p:nvPr/>
        </p:nvSpPr>
        <p:spPr>
          <a:xfrm>
            <a:off x="502920" y="8805696"/>
            <a:ext cx="3886200" cy="182880"/>
          </a:xfrm>
          <a:prstGeom prst="rect">
            <a:avLst/>
          </a:prstGeom>
          <a:noFill/>
          <a:ln/>
        </p:spPr>
        <p:txBody>
          <a:bodyPr wrap="square" lIns="0" tIns="0" rIns="0" bIns="0" rtlCol="0" anchor="t"/>
          <a:lstStyle/>
          <a:p>
            <a:pPr marL="0" indent="0">
              <a:buNone/>
            </a:pPr>
            <a:r>
              <a:rPr lang="en-US" sz="800" b="1" kern="0" spc="140" dirty="0">
                <a:solidFill>
                  <a:srgbClr val="E1590C"/>
                </a:solidFill>
                <a:latin typeface="Arial" pitchFamily="34" charset="0"/>
                <a:ea typeface="Arial" pitchFamily="34" charset="-122"/>
                <a:cs typeface="Arial" pitchFamily="34" charset="-120"/>
              </a:rPr>
              <a:t>HOW TO APPLY</a:t>
            </a:r>
            <a:endParaRPr lang="en-US" sz="800" dirty="0"/>
          </a:p>
        </p:txBody>
      </p:sp>
      <p:sp>
        <p:nvSpPr>
          <p:cNvPr id="29" name="Text 23"/>
          <p:cNvSpPr txBox="1"/>
          <p:nvPr/>
        </p:nvSpPr>
        <p:spPr>
          <a:xfrm>
            <a:off x="502920" y="9025152"/>
            <a:ext cx="6556248" cy="237744"/>
          </a:xfrm>
          <a:prstGeom prst="rect">
            <a:avLst/>
          </a:prstGeom>
          <a:noFill/>
          <a:ln/>
        </p:spPr>
        <p:txBody>
          <a:bodyPr wrap="square" lIns="0" tIns="0" rIns="0" bIns="0" rtlCol="0" anchor="ctr"/>
          <a:lstStyle/>
          <a:p>
            <a:pPr marL="0" indent="0">
              <a:buNone/>
            </a:pPr>
            <a:r>
              <a:rPr lang="en-US" sz="1150" b="1" dirty="0">
                <a:solidFill>
                  <a:srgbClr val="1B1555"/>
                </a:solidFill>
                <a:latin typeface="Arial" pitchFamily="34" charset="0"/>
                <a:ea typeface="Arial" pitchFamily="34" charset="-122"/>
                <a:cs typeface="Arial" pitchFamily="34" charset="-120"/>
              </a:rPr>
              <a:t>Applications close at 23:59 Vietnam time on Friday 27 November 2026.</a:t>
            </a:r>
            <a:endParaRPr lang="en-US" sz="1150" dirty="0"/>
          </a:p>
        </p:txBody>
      </p:sp>
      <p:sp>
        <p:nvSpPr>
          <p:cNvPr id="30" name="Text 24"/>
          <p:cNvSpPr txBox="1"/>
          <p:nvPr/>
        </p:nvSpPr>
        <p:spPr>
          <a:xfrm>
            <a:off x="502920" y="9281184"/>
            <a:ext cx="6556248" cy="219456"/>
          </a:xfrm>
          <a:prstGeom prst="rect">
            <a:avLst/>
          </a:prstGeom>
          <a:noFill/>
          <a:ln/>
        </p:spPr>
        <p:txBody>
          <a:bodyPr wrap="square" lIns="0" tIns="0" rIns="0" bIns="0" rtlCol="0" anchor="ctr"/>
          <a:lstStyle/>
          <a:p>
            <a:pPr marL="0" indent="0">
              <a:buNone/>
            </a:pPr>
            <a:r>
              <a:rPr lang="en-US" sz="1000" dirty="0">
                <a:solidFill>
                  <a:srgbClr val="2A3244"/>
                </a:solidFill>
                <a:latin typeface="Arial" pitchFamily="34" charset="0"/>
                <a:ea typeface="Arial" pitchFamily="34" charset="-122"/>
                <a:cs typeface="Arial" pitchFamily="34" charset="-120"/>
              </a:rPr>
              <a:t>Send your application to </a:t>
            </a:r>
            <a:r>
              <a:rPr lang="en-US" sz="1000" dirty="0" u="sng">
                <a:solidFill>
                  <a:srgbClr val="2A3244"/>
                </a:solidFill>
                <a:latin typeface="Arial" pitchFamily="34" charset="0"/>
                <a:ea typeface="Arial" pitchFamily="34" charset="-122"/>
                <a:cs typeface="Arial" pitchFamily="34" charset="-120"/>
                <a:hlinkClick r:id="rIdM0">
                  <a:extLst>
                    <a:ext uri="{A12FA001-AC4F-418D-AE19-62706E023703}">
                      <ahyp:hlinkClr xmlns:ahyp="http://schemas.microsoft.com/office/drawing/2018/hyperlinkcolor" val="tx"/>
                    </a:ext>
                  </a:extLst>
                </a:hlinkClick>
              </a:rPr>
              <a:t>nhu.truong@britchamvn.com</a:t>
            </a:r>
            <a:r>
              <a:rPr lang="en-US" sz="1000" dirty="0">
                <a:solidFill>
                  <a:srgbClr val="2A3244"/>
                </a:solidFill>
                <a:latin typeface="Arial" pitchFamily="34" charset="0"/>
                <a:ea typeface="Arial" pitchFamily="34" charset="-122"/>
                <a:cs typeface="Arial" pitchFamily="34" charset="-120"/>
              </a:rPr>
              <a:t>. Questions: </a:t>
            </a:r>
            <a:r>
              <a:rPr lang="en-US" sz="1000" dirty="0" u="sng">
                <a:solidFill>
                  <a:srgbClr val="2A3244"/>
                </a:solidFill>
                <a:latin typeface="Arial" pitchFamily="34" charset="0"/>
                <a:ea typeface="Arial" pitchFamily="34" charset="-122"/>
                <a:cs typeface="Arial" pitchFamily="34" charset="-120"/>
                <a:hlinkClick r:id="rIdM1">
                  <a:extLst>
                    <a:ext uri="{A12FA001-AC4F-418D-AE19-62706E023703}">
                      <ahyp:hlinkClr xmlns:ahyp="http://schemas.microsoft.com/office/drawing/2018/hyperlinkcolor" val="tx"/>
                    </a:ext>
                  </a:extLst>
                </a:hlinkClick>
              </a:rPr>
              <a:t>hello@minhducfoundation.com</a:t>
            </a:r>
            <a:endParaRPr lang="en-US" sz="1000" dirty="0"/>
          </a:p>
        </p:txBody>
      </p:sp>
      <p:sp>
        <p:nvSpPr>
          <p:cNvPr id="31" name="Shape 25"/>
          <p:cNvSpPr/>
          <p:nvPr/>
        </p:nvSpPr>
        <p:spPr>
          <a:xfrm>
            <a:off x="0" y="9875520"/>
            <a:ext cx="7562850" cy="813118"/>
          </a:xfrm>
          <a:prstGeom prst="rect">
            <a:avLst/>
          </a:prstGeom>
          <a:solidFill>
            <a:srgbClr val="1B1555"/>
          </a:solidFill>
          <a:ln w="12700">
            <a:solidFill>
              <a:srgbClr val="333333"/>
            </a:solidFill>
            <a:prstDash val="solid"/>
          </a:ln>
        </p:spPr>
        <p:txBody>
          <a:bodyPr/>
          <a:lstStyle/>
          <a:p>
            <a:endParaRPr lang="en-US"/>
          </a:p>
        </p:txBody>
      </p:sp>
      <p:sp>
        <p:nvSpPr>
          <p:cNvPr id="32" name="Text 26"/>
          <p:cNvSpPr txBox="1"/>
          <p:nvPr/>
        </p:nvSpPr>
        <p:spPr>
          <a:xfrm>
            <a:off x="502920" y="10003536"/>
            <a:ext cx="6556248" cy="438912"/>
          </a:xfrm>
          <a:prstGeom prst="rect">
            <a:avLst/>
          </a:prstGeom>
          <a:noFill/>
          <a:ln/>
        </p:spPr>
        <p:txBody>
          <a:bodyPr wrap="square" lIns="0" tIns="0" rIns="0" bIns="0" rtlCol="0" anchor="ctr"/>
          <a:lstStyle/>
          <a:p>
            <a:pPr marL="0" indent="0">
              <a:lnSpc>
                <a:spcPct val="125000"/>
              </a:lnSpc>
              <a:buNone/>
            </a:pPr>
            <a:r>
              <a:rPr lang="en-US" sz="600" dirty="0">
                <a:solidFill>
                  <a:srgbClr val="FBF8F3"/>
                </a:solidFill>
                <a:latin typeface="Arial" pitchFamily="34" charset="0"/>
                <a:ea typeface="Arial" pitchFamily="34" charset="-122"/>
                <a:cs typeface="Arial" pitchFamily="34" charset="-120"/>
              </a:rPr>
              <a:t>The MinhDuc Foundation is a private company limited by guarantee registered in England and Wales, company number 17325378.</a:t>
            </a:r>
            <a:endParaRPr lang="en-US" sz="600" dirty="0"/>
          </a:p>
          <a:p>
            <a:pPr marL="0" indent="0">
              <a:lnSpc>
                <a:spcPct val="125000"/>
              </a:lnSpc>
              <a:buNone/>
            </a:pPr>
            <a:r>
              <a:rPr lang="en-US" sz="600" dirty="0">
                <a:solidFill>
                  <a:srgbClr val="FBF8F3"/>
                </a:solidFill>
                <a:latin typeface="Arial" pitchFamily="34" charset="0"/>
                <a:ea typeface="Arial" pitchFamily="34" charset="-122"/>
                <a:cs typeface="Arial" pitchFamily="34" charset="-120"/>
              </a:rPr>
              <a:t>Registered office: Unit 3, Ibex House, 2a Leytonstone Road, London E15 1SE.</a:t>
            </a:r>
            <a:endParaRPr lang="en-US" sz="600" dirty="0"/>
          </a:p>
          <a:p>
            <a:pPr marL="0" indent="0">
              <a:lnSpc>
                <a:spcPct val="125000"/>
              </a:lnSpc>
              <a:buNone/>
            </a:pPr>
            <a:r>
              <a:rPr lang="en-US" sz="600" dirty="0">
                <a:solidFill>
                  <a:srgbClr val="FBF8F3"/>
                </a:solidFill>
                <a:latin typeface="Arial" pitchFamily="34" charset="0"/>
                <a:ea typeface="Arial" pitchFamily="34" charset="-122"/>
                <a:cs typeface="Arial" pitchFamily="34" charset="-120"/>
              </a:rPr>
              <a:t>Member of the British Chamber of Commerce Vietnam.</a:t>
            </a:r>
            <a:endParaRPr lang="en-US" sz="6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E1590C"/>
      </a:hlink>
      <a:folHlink>
        <a:srgbClr val="E1590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TotalTime>
  <Words>390</Words>
  <Application>Microsoft Office PowerPoint</Application>
  <PresentationFormat>Custom</PresentationFormat>
  <Paragraphs>42</Paragraphs>
  <Slides>2</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Montserrat</vt:lpstr>
      <vt:lpstr>Office Theme</vt:lpstr>
      <vt:lpstr>PowerPoint Presentation</vt:lpstr>
    </vt:vector>
  </TitlesOfParts>
  <Company>The MinhDuc Foundation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Mở Cửa · Open Doors — Selection Criteria for Cohort One</dc:title>
  <dc:subject>Selection criteria and application requirements</dc:subject>
  <dc:creator>The MinhDuc Foundation</dc:creator>
  <cp:lastModifiedBy>Michelle Pham</cp:lastModifiedBy>
  <cp:revision>2</cp:revision>
  <dcterms:created xsi:type="dcterms:W3CDTF">2026-09-15T20:10:32Z</dcterms:created>
  <dcterms:modified xsi:type="dcterms:W3CDTF">2026-10-14T13:51:06Z</dcterms:modified>
</cp:coreProperties>
</file>