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 id="257" r:id="rId10"/>
  </p:sldIdLst>
  <p:sldSz cx="7562850" cy="10688638"/>
  <p:notesSz cx="10688638" cy="75628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8"/>
    <p:restoredTop sz="94610"/>
  </p:normalViewPr>
  <p:slideViewPr>
    <p:cSldViewPr snapToGrid="0" snapToObjects="1">
      <p:cViewPr varScale="1">
        <p:scale>
          <a:sx n="76" d="100"/>
          <a:sy n="76" d="100"/>
        </p:scale>
        <p:origin x="428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  <Relationship Id="rId10" Type="http://schemas.openxmlformats.org/officeDocument/2006/relationships/slide" Target="slides/slide2.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454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 Id="rId90" Type="http://schemas.openxmlformats.org/officeDocument/2006/relationships/image" Target="../media/britcham.png"/><Relationship Id="rIdM0" Type="http://schemas.openxmlformats.org/officeDocument/2006/relationships/hyperlink" Target="mailto:nhu.truong@britchamvn.com" TargetMode="External"/><Relationship Id="rIdM1" Type="http://schemas.openxmlformats.org/officeDocument/2006/relationships/hyperlink" Target="mailto:hello@minhducfoundation.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4" Type="http://schemas.openxmlformats.org/officeDocument/2006/relationships/image" Target="../media/image1.png"/><Relationship Id="rId90" Type="http://schemas.openxmlformats.org/officeDocument/2006/relationships/image" Target="../media/britcham.png"/><Relationship Id="rIdM0" Type="http://schemas.openxmlformats.org/officeDocument/2006/relationships/hyperlink" Target="mailto:nhu.truong@britchamvn.com" TargetMode="External"/><Relationship Id="rIdM1" Type="http://schemas.openxmlformats.org/officeDocument/2006/relationships/hyperlink" Target="mailto:hello@minhducfoundatio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7562850" cy="2395728"/>
          </a:xfrm>
          <a:prstGeom prst="rect">
            <a:avLst/>
          </a:prstGeom>
          <a:solidFill>
            <a:srgbClr val="1B1555"/>
          </a:solidFill>
          <a:ln w="12700">
            <a:solidFill>
              <a:srgbClr val="333333"/>
            </a:solidFill>
            <a:prstDash val="solid"/>
          </a:ln>
        </p:spPr>
        <p:txBody>
          <a:bodyPr/>
          <a:lstStyle/>
          <a:p>
            <a:endParaRPr lang="vi-VN"/>
          </a:p>
        </p:txBody>
      </p:sp>
      <p:pic>
        <p:nvPicPr>
          <p:cNvPr id="3" name="Image 0" descr="The MinhDuc Foundation logo"/>
          <p:cNvPicPr>
            <a:picLocks noChangeAspect="1"/>
          </p:cNvPicPr>
          <p:nvPr/>
        </p:nvPicPr>
        <p:blipFill>
          <a:blip r:embed="rId4"/>
          <a:stretch>
            <a:fillRect/>
          </a:stretch>
        </p:blipFill>
        <p:spPr>
          <a:xfrm>
            <a:off x="502920" y="292608"/>
            <a:ext cx="1594714" cy="548640"/>
          </a:xfrm>
          <a:prstGeom prst="rect">
            <a:avLst/>
          </a:prstGeom>
        </p:spPr>
      </p:pic>
      <p:sp>
        <p:nvSpPr>
          <p:cNvPr id="94" name="Logo tile"/>
          <p:cNvSpPr/>
          <p:nvPr/>
        </p:nvSpPr>
        <p:spPr>
          <a:xfrm>
            <a:off x="5739136" y="512064"/>
            <a:ext cx="1320032" cy="466344"/>
          </a:xfrm>
          <a:prstGeom prst="rect">
            <a:avLst/>
          </a:prstGeom>
          <a:solidFill>
            <a:srgbClr val="FFFFFF"/>
          </a:solidFill>
          <a:ln w="12700">
            <a:noFill/>
          </a:ln>
        </p:spPr>
        <p:txBody>
          <a:bodyPr/>
          <a:lstStyle/>
          <a:p>
            <a:endParaRPr lang="vi-VN"/>
          </a:p>
        </p:txBody>
      </p:sp>
      <p:pic>
        <p:nvPicPr>
          <p:cNvPr id="95" name="BritCham logo" descr="British Chamber of Commerce Vietnam (BritCham) logo"/>
          <p:cNvPicPr>
            <a:picLocks noChangeAspect="1"/>
          </p:cNvPicPr>
          <p:nvPr/>
        </p:nvPicPr>
        <p:blipFill>
          <a:blip r:embed="rId90"/>
          <a:stretch>
            <a:fillRect/>
          </a:stretch>
        </p:blipFill>
        <p:spPr>
          <a:xfrm>
            <a:off x="5830576" y="585216"/>
            <a:ext cx="1137152" cy="320040"/>
          </a:xfrm>
          <a:prstGeom prst="rect">
            <a:avLst/>
          </a:prstGeom>
        </p:spPr>
      </p:pic>
      <p:sp>
        <p:nvSpPr>
          <p:cNvPr id="4" name="Text 1"/>
          <p:cNvSpPr txBox="1"/>
          <p:nvPr/>
        </p:nvSpPr>
        <p:spPr>
          <a:xfrm>
            <a:off x="502920" y="877824"/>
            <a:ext cx="5486400" cy="182880"/>
          </a:xfrm>
          <a:prstGeom prst="rect">
            <a:avLst/>
          </a:prstGeom>
          <a:noFill/>
          <a:ln/>
        </p:spPr>
        <p:txBody>
          <a:bodyPr wrap="square" lIns="0" tIns="0" rIns="0" bIns="0" rtlCol="0" anchor="ctr"/>
          <a:lstStyle/>
          <a:p>
            <a:pPr marL="0" indent="0">
              <a:buNone/>
            </a:pPr>
            <a:r>
              <a:rPr lang="vi-VN" sz="850" kern="0" spc="160" dirty="0">
                <a:solidFill>
                  <a:srgbClr val="9FB2C9"/>
                </a:solidFill>
                <a:latin typeface="Arial" pitchFamily="34" charset="0"/>
                <a:ea typeface="Arial" pitchFamily="34" charset="-122"/>
                <a:cs typeface="Arial" pitchFamily="34" charset="-120"/>
              </a:rPr>
              <a:t>INTEGRITY OPENS DOORS</a:t>
            </a:r>
            <a:endParaRPr lang="vi-VN" sz="850" dirty="0"/>
          </a:p>
        </p:txBody>
      </p:sp>
      <p:sp>
        <p:nvSpPr>
          <p:cNvPr id="91" name="Collab label"/>
          <p:cNvSpPr txBox="1"/>
          <p:nvPr/>
        </p:nvSpPr>
        <p:spPr>
          <a:xfrm>
            <a:off x="3858768" y="312064"/>
            <a:ext cx="3200400" cy="160000"/>
          </a:xfrm>
          <a:prstGeom prst="rect">
            <a:avLst/>
          </a:prstGeom>
          <a:noFill/>
          <a:ln/>
        </p:spPr>
        <p:txBody>
          <a:bodyPr wrap="square" lIns="0" tIns="0" rIns="0" bIns="0" rtlCol="0" anchor="ctr"/>
          <a:lstStyle/>
          <a:p>
            <a:pPr marL="0" indent="0" algn="r">
              <a:buNone/>
            </a:pPr>
            <a:r>
              <a:rPr lang="vi-VN" sz="850" kern="0" spc="160" dirty="0">
                <a:solidFill>
                  <a:srgbClr val="9FB2C9"/>
                </a:solidFill>
                <a:latin typeface="Arial" pitchFamily="34" charset="0"/>
                <a:ea typeface="Arial" pitchFamily="34" charset="-122"/>
                <a:cs typeface="Arial" pitchFamily="34" charset="-120"/>
              </a:rPr>
              <a:t>IN COLLABORATION WITH</a:t>
            </a:r>
            <a:endParaRPr lang="vi-VN" sz="850" dirty="0"/>
          </a:p>
        </p:txBody>
      </p:sp>
      <p:sp>
        <p:nvSpPr>
          <p:cNvPr id="5" name="Shape 2"/>
          <p:cNvSpPr/>
          <p:nvPr/>
        </p:nvSpPr>
        <p:spPr>
          <a:xfrm>
            <a:off x="502920" y="1133856"/>
            <a:ext cx="868680" cy="36576"/>
          </a:xfrm>
          <a:prstGeom prst="rect">
            <a:avLst/>
          </a:prstGeom>
          <a:solidFill>
            <a:srgbClr val="E1590C"/>
          </a:solidFill>
          <a:ln w="12700">
            <a:solidFill>
              <a:srgbClr val="333333"/>
            </a:solidFill>
            <a:prstDash val="solid"/>
          </a:ln>
        </p:spPr>
        <p:txBody>
          <a:bodyPr/>
          <a:lstStyle/>
          <a:p>
            <a:endParaRPr lang="vi-VN"/>
          </a:p>
        </p:txBody>
      </p:sp>
      <p:sp>
        <p:nvSpPr>
          <p:cNvPr id="6" name="Text 3"/>
          <p:cNvSpPr txBox="1"/>
          <p:nvPr/>
        </p:nvSpPr>
        <p:spPr>
          <a:xfrm>
            <a:off x="502920" y="1316736"/>
            <a:ext cx="6400800" cy="566928"/>
          </a:xfrm>
          <a:prstGeom prst="rect">
            <a:avLst/>
          </a:prstGeom>
          <a:noFill/>
          <a:ln/>
        </p:spPr>
        <p:txBody>
          <a:bodyPr wrap="square" lIns="0" tIns="0" rIns="0" bIns="0" rtlCol="0" anchor="ctr"/>
          <a:lstStyle/>
          <a:p>
            <a:pPr marL="0" indent="0">
              <a:buNone/>
            </a:pPr>
            <a:r>
              <a:rPr lang="vi-VN" sz="3000" b="1" dirty="0">
                <a:solidFill>
                  <a:srgbClr val="FBF8F3"/>
                </a:solidFill>
                <a:latin typeface="Montserrat" pitchFamily="34" charset="0"/>
                <a:ea typeface="Montserrat" pitchFamily="34" charset="-122"/>
                <a:cs typeface="Montserrat" pitchFamily="34" charset="-120"/>
              </a:rPr>
              <a:t>Mở Cửa · Open Doors</a:t>
            </a:r>
            <a:endParaRPr lang="vi-VN" sz="3000" dirty="0"/>
          </a:p>
        </p:txBody>
      </p:sp>
      <p:sp>
        <p:nvSpPr>
          <p:cNvPr id="7" name="Text 4"/>
          <p:cNvSpPr txBox="1"/>
          <p:nvPr/>
        </p:nvSpPr>
        <p:spPr>
          <a:xfrm>
            <a:off x="502920" y="1901952"/>
            <a:ext cx="6556248" cy="320040"/>
          </a:xfrm>
          <a:prstGeom prst="rect">
            <a:avLst/>
          </a:prstGeom>
          <a:noFill/>
          <a:ln/>
        </p:spPr>
        <p:txBody>
          <a:bodyPr wrap="square" lIns="0" tIns="0" rIns="0" bIns="0" rtlCol="0" anchor="ctr"/>
          <a:lstStyle/>
          <a:p>
            <a:pPr marL="0" indent="0">
              <a:buNone/>
            </a:pPr>
            <a:r>
              <a:rPr lang="en-GB" sz="1600" dirty="0" b="1">
                <a:solidFill>
                  <a:srgbClr val="E1590C"/>
                </a:solidFill>
                <a:latin typeface="Arial" pitchFamily="34" charset="0"/>
                <a:ea typeface="Arial" pitchFamily="34" charset="-122"/>
                <a:cs typeface="Arial" pitchFamily="34" charset="-120"/>
              </a:rPr>
              <a:t>Selection Criteria for Cohort One</a:t>
            </a:r>
            <a:r>
              <a:rPr lang="vi-VN" sz="1200" dirty="0" b="1">
                <a:solidFill>
                  <a:srgbClr val="F7A26B"/>
                </a:solidFill>
                <a:latin typeface="Arial" pitchFamily="34" charset="0"/>
                <a:ea typeface="Arial" pitchFamily="34" charset="-122"/>
                <a:cs typeface="Arial" pitchFamily="34" charset="-120"/>
              </a:rPr>
              <a:t>  (Tiêu chí lựa chọn Khóa 1)</a:t>
            </a:r>
            <a:endParaRPr lang="vi-VN" sz="1050" dirty="0"/>
          </a:p>
        </p:txBody>
      </p:sp>
      <p:sp>
        <p:nvSpPr>
          <p:cNvPr id="8" name="Text 5"/>
          <p:cNvSpPr txBox="1"/>
          <p:nvPr/>
        </p:nvSpPr>
        <p:spPr>
          <a:xfrm>
            <a:off x="502920" y="2697480"/>
            <a:ext cx="6556248" cy="566928"/>
          </a:xfrm>
          <a:prstGeom prst="rect">
            <a:avLst/>
          </a:prstGeom>
          <a:noFill/>
          <a:ln/>
        </p:spPr>
        <p:txBody>
          <a:bodyPr wrap="square" lIns="0" tIns="0" rIns="0" bIns="0" rtlCol="0" anchor="ctr"/>
          <a:lstStyle/>
          <a:p>
            <a:pPr marL="0" indent="0">
              <a:lnSpc>
                <a:spcPct val="120000"/>
              </a:lnSpc>
              <a:buNone/>
            </a:pPr>
            <a:r>
              <a:rPr lang="vi-VN" sz="1300" b="1" dirty="0">
                <a:solidFill>
                  <a:srgbClr val="1B1555"/>
                </a:solidFill>
                <a:latin typeface="Arial" pitchFamily="34" charset="0"/>
                <a:ea typeface="Arial" pitchFamily="34" charset="-122"/>
                <a:cs typeface="Arial" pitchFamily="34" charset="-120"/>
              </a:rPr>
              <a:t>Khóa 1 sẽ chọn hai nhà sáng lập. Nhận hồ sơ từ ngày 20/10 đến hết ngày 27/11/2026.</a:t>
            </a:r>
            <a:endParaRPr lang="vi-VN" sz="1300" dirty="0"/>
          </a:p>
        </p:txBody>
      </p:sp>
      <p:sp>
        <p:nvSpPr>
          <p:cNvPr id="9" name="Shape 6"/>
          <p:cNvSpPr/>
          <p:nvPr/>
        </p:nvSpPr>
        <p:spPr>
          <a:xfrm>
            <a:off x="502920" y="3474720"/>
            <a:ext cx="3886200" cy="18288"/>
          </a:xfrm>
          <a:prstGeom prst="rect">
            <a:avLst/>
          </a:prstGeom>
          <a:solidFill>
            <a:srgbClr val="1B1555"/>
          </a:solidFill>
          <a:ln w="12700">
            <a:solidFill>
              <a:srgbClr val="333333"/>
            </a:solidFill>
            <a:prstDash val="solid"/>
          </a:ln>
        </p:spPr>
        <p:txBody>
          <a:bodyPr/>
          <a:lstStyle/>
          <a:p>
            <a:endParaRPr lang="vi-VN"/>
          </a:p>
        </p:txBody>
      </p:sp>
      <p:sp>
        <p:nvSpPr>
          <p:cNvPr id="10" name="Text 7"/>
          <p:cNvSpPr txBox="1"/>
          <p:nvPr/>
        </p:nvSpPr>
        <p:spPr>
          <a:xfrm>
            <a:off x="502920" y="3547872"/>
            <a:ext cx="3886200" cy="182880"/>
          </a:xfrm>
          <a:prstGeom prst="rect">
            <a:avLst/>
          </a:prstGeom>
          <a:noFill/>
          <a:ln/>
        </p:spPr>
        <p:txBody>
          <a:bodyPr wrap="square" lIns="0" tIns="0" rIns="0" bIns="0" rtlCol="0" anchor="t"/>
          <a:lstStyle/>
          <a:p>
            <a:pPr marL="0" indent="0">
              <a:buNone/>
            </a:pPr>
            <a:r>
              <a:rPr lang="vi-VN" sz="800" b="1" kern="0" spc="140" dirty="0">
                <a:solidFill>
                  <a:srgbClr val="E1590C"/>
                </a:solidFill>
                <a:latin typeface="Arial" pitchFamily="34" charset="0"/>
                <a:ea typeface="Arial" pitchFamily="34" charset="-122"/>
                <a:cs typeface="Arial" pitchFamily="34" charset="-120"/>
              </a:rPr>
              <a:t>CHƯƠNG TRÌNH DÀNH CHO AI</a:t>
            </a:r>
            <a:endParaRPr lang="vi-VN" sz="800" dirty="0"/>
          </a:p>
        </p:txBody>
      </p:sp>
      <p:sp>
        <p:nvSpPr>
          <p:cNvPr id="11" name="Text 8"/>
          <p:cNvSpPr txBox="1"/>
          <p:nvPr/>
        </p:nvSpPr>
        <p:spPr>
          <a:xfrm>
            <a:off x="502920" y="3767328"/>
            <a:ext cx="3886200" cy="640080"/>
          </a:xfrm>
          <a:prstGeom prst="rect">
            <a:avLst/>
          </a:prstGeom>
          <a:noFill/>
          <a:ln/>
        </p:spPr>
        <p:txBody>
          <a:bodyPr wrap="square" lIns="0" tIns="0" rIns="0" bIns="0" rtlCol="0" anchor="t"/>
          <a:lstStyle/>
          <a:p>
            <a:pPr marL="0" indent="0">
              <a:lnSpc>
                <a:spcPct val="125000"/>
              </a:lnSpc>
              <a:buNone/>
            </a:pPr>
            <a:r>
              <a:rPr lang="vi-VN" sz="1000" dirty="0">
                <a:solidFill>
                  <a:srgbClr val="2A3244"/>
                </a:solidFill>
                <a:latin typeface="Arial" pitchFamily="34" charset="0"/>
                <a:ea typeface="Arial" pitchFamily="34" charset="-122"/>
                <a:cs typeface="Arial" pitchFamily="34" charset="-120"/>
              </a:rPr>
              <a:t>Bạn là nữ nhà sáng lập. Doanh nghiệp của bạn đã vận hành và có doanh thu. Điều bạn cần lúc này là cơ hội tiếp cận: được giới thiệu tới những người và tổ chức mà bạn khó tự kết nối.</a:t>
            </a:r>
            <a:endParaRPr lang="vi-VN" sz="1000" dirty="0"/>
          </a:p>
        </p:txBody>
      </p:sp>
      <p:sp>
        <p:nvSpPr>
          <p:cNvPr id="12" name="Shape 9"/>
          <p:cNvSpPr/>
          <p:nvPr/>
        </p:nvSpPr>
        <p:spPr>
          <a:xfrm>
            <a:off x="502920" y="5437448"/>
            <a:ext cx="3886200" cy="18288"/>
          </a:xfrm>
          <a:prstGeom prst="rect">
            <a:avLst/>
          </a:prstGeom>
          <a:solidFill>
            <a:srgbClr val="1B1555"/>
          </a:solidFill>
          <a:ln w="12700">
            <a:solidFill>
              <a:srgbClr val="333333"/>
            </a:solidFill>
            <a:prstDash val="solid"/>
          </a:ln>
        </p:spPr>
        <p:txBody>
          <a:bodyPr/>
          <a:lstStyle/>
          <a:p>
            <a:endParaRPr lang="vi-VN"/>
          </a:p>
        </p:txBody>
      </p:sp>
      <p:sp>
        <p:nvSpPr>
          <p:cNvPr id="13" name="Text 10"/>
          <p:cNvSpPr txBox="1"/>
          <p:nvPr/>
        </p:nvSpPr>
        <p:spPr>
          <a:xfrm>
            <a:off x="502920" y="5510600"/>
            <a:ext cx="3886200" cy="182880"/>
          </a:xfrm>
          <a:prstGeom prst="rect">
            <a:avLst/>
          </a:prstGeom>
          <a:noFill/>
          <a:ln/>
        </p:spPr>
        <p:txBody>
          <a:bodyPr wrap="square" lIns="0" tIns="0" rIns="0" bIns="0" rtlCol="0" anchor="t"/>
          <a:lstStyle/>
          <a:p>
            <a:pPr marL="0" indent="0">
              <a:buNone/>
            </a:pPr>
            <a:r>
              <a:rPr lang="vi-VN" sz="800" b="1" kern="0" spc="140" dirty="0">
                <a:solidFill>
                  <a:srgbClr val="E1590C"/>
                </a:solidFill>
                <a:latin typeface="Arial" pitchFamily="34" charset="0"/>
                <a:ea typeface="Arial" pitchFamily="34" charset="-122"/>
                <a:cs typeface="Arial" pitchFamily="34" charset="-120"/>
              </a:rPr>
              <a:t>ĐIỀU KIỆN · PHẢI ĐÁP ỨNG CẢ BẢY</a:t>
            </a:r>
            <a:endParaRPr lang="vi-VN" sz="800" dirty="0"/>
          </a:p>
        </p:txBody>
      </p:sp>
      <p:graphicFrame>
        <p:nvGraphicFramePr>
          <p:cNvPr id="14" name="Table 0"/>
          <p:cNvGraphicFramePr>
            <a:graphicFrameLocks noGrp="1"/>
          </p:cNvGraphicFramePr>
          <p:nvPr>
            <p:extLst>
              <p:ext uri="{D42A27DB-BD31-4B8C-83A1-F6EECF244321}">
                <p14:modId xmlns:p14="http://schemas.microsoft.com/office/powerpoint/2010/main" val="3212067827"/>
              </p:ext>
            </p:extLst>
          </p:nvPr>
        </p:nvGraphicFramePr>
        <p:xfrm>
          <a:off x="502920" y="5730056"/>
          <a:ext cx="3886200" cy="2179888"/>
        </p:xfrm>
        <a:graphic>
          <a:graphicData uri="http://schemas.openxmlformats.org/drawingml/2006/table">
            <a:tbl>
              <a:tblPr/>
              <a:tblGrid>
                <a:gridCol w="320040">
                  <a:extLst>
                    <a:ext uri="{9D8B030D-6E8A-4147-A177-3AD203B41FA5}">
                      <a16:colId xmlns:a16="http://schemas.microsoft.com/office/drawing/2014/main" val="20009"/>
                    </a:ext>
                  </a:extLst>
                </a:gridCol>
                <a:gridCol w="3566160">
                  <a:extLst>
                    <a:ext uri="{9D8B030D-6E8A-4147-A177-3AD203B41FA5}">
                      <a16:colId xmlns:a16="http://schemas.microsoft.com/office/drawing/2014/main" val="20000"/>
                    </a:ext>
                  </a:extLst>
                </a:gridCol>
              </a:tblGrid>
              <a:tr h="219456">
                <a:tc>
                  <a:txBody>
                    <a:bodyPr/>
                    <a:lstStyle/>
                    <a:p>
                      <a:pPr marL="0" indent="0" algn="ctr">
                        <a:buNone/>
                      </a:pPr>
                      <a:r>
                        <a:rPr lang="vi-VN" sz="1100" dirty="0" b="1">
                          <a:solidFill>
                            <a:srgbClr val="FFFFFF"/>
                          </a:solidFill>
                          <a:latin typeface="Arial" pitchFamily="34" charset="0"/>
                          <a:ea typeface="Arial" pitchFamily="34" charset="-122"/>
                          <a:cs typeface="Arial" pitchFamily="34" charset="-120"/>
                        </a:rPr>
                        <a:t>1</a:t>
                      </a:r>
                      <a:endParaRPr lang="vi-VN" sz="1000" dirty="0">
                        <a:latin typeface="Arial" charset="0"/>
                        <a:ea typeface="Arial" charset="0"/>
                        <a:cs typeface="Arial" charset="0"/>
                      </a:endParaRPr>
                    </a:p>
                  </a:txBody>
                  <a:tcPr marL="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vi-VN" sz="1000" dirty="0">
                          <a:solidFill>
                            <a:srgbClr val="2A3244"/>
                          </a:solidFill>
                          <a:latin typeface="Arial" pitchFamily="34" charset="0"/>
                          <a:ea typeface="Arial" pitchFamily="34" charset="-122"/>
                          <a:cs typeface="Arial" pitchFamily="34" charset="-120"/>
                        </a:rPr>
                        <a:t>Bạn là phụ nữ và là công dân Việt Nam</a:t>
                      </a:r>
                      <a:endParaRPr lang="vi-VN" sz="1000" dirty="0">
                        <a:latin typeface="Arial" charset="0"/>
                        <a:ea typeface="Arial" charset="0"/>
                        <a:cs typeface="Arial" charset="0"/>
                      </a:endParaRPr>
                    </a:p>
                  </a:txBody>
                  <a:tcPr marL="9144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FBEDE3"/>
                    </a:solidFill>
                  </a:tcPr>
                </a:tc>
                <a:extLst>
                  <a:ext uri="{0D108BD9-81ED-4DB2-BD59-A6C34878D82A}">
                    <a16:rowId xmlns:a16="http://schemas.microsoft.com/office/drawing/2014/main" val="10000"/>
                  </a:ext>
                </a:extLst>
              </a:tr>
              <a:tr h="219456">
                <a:tc>
                  <a:txBody>
                    <a:bodyPr/>
                    <a:lstStyle/>
                    <a:p>
                      <a:pPr marL="0" indent="0" algn="ctr">
                        <a:buNone/>
                      </a:pPr>
                      <a:r>
                        <a:rPr lang="vi-VN" sz="1100" dirty="0" b="1">
                          <a:solidFill>
                            <a:srgbClr val="FFFFFF"/>
                          </a:solidFill>
                          <a:latin typeface="Arial" pitchFamily="34" charset="0"/>
                          <a:ea typeface="Arial" pitchFamily="34" charset="-122"/>
                          <a:cs typeface="Arial" pitchFamily="34" charset="-120"/>
                        </a:rPr>
                        <a:t>2</a:t>
                      </a:r>
                      <a:endParaRPr lang="vi-VN" sz="1000" dirty="0">
                        <a:latin typeface="Arial" charset="0"/>
                        <a:ea typeface="Arial" charset="0"/>
                        <a:cs typeface="Arial" charset="0"/>
                      </a:endParaRPr>
                    </a:p>
                  </a:txBody>
                  <a:tcPr marL="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vi-VN" sz="1000" dirty="0">
                          <a:solidFill>
                            <a:srgbClr val="2A3244"/>
                          </a:solidFill>
                          <a:latin typeface="Arial" pitchFamily="34" charset="0"/>
                          <a:ea typeface="Arial" pitchFamily="34" charset="-122"/>
                          <a:cs typeface="Arial" pitchFamily="34" charset="-120"/>
                        </a:rPr>
                        <a:t>Bạn hiện đang sinh sống tại Việt Nam</a:t>
                      </a:r>
                      <a:endParaRPr lang="vi-VN" sz="1000" dirty="0">
                        <a:latin typeface="Arial" charset="0"/>
                        <a:ea typeface="Arial" charset="0"/>
                        <a:cs typeface="Arial" charset="0"/>
                      </a:endParaRPr>
                    </a:p>
                  </a:txBody>
                  <a:tcPr marL="9144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FDF6F0"/>
                    </a:solidFill>
                  </a:tcPr>
                </a:tc>
                <a:extLst>
                  <a:ext uri="{0D108BD9-81ED-4DB2-BD59-A6C34878D82A}">
                    <a16:rowId xmlns:a16="http://schemas.microsoft.com/office/drawing/2014/main" val="10001"/>
                  </a:ext>
                </a:extLst>
              </a:tr>
              <a:tr h="219456">
                <a:tc>
                  <a:txBody>
                    <a:bodyPr/>
                    <a:lstStyle/>
                    <a:p>
                      <a:pPr marL="0" indent="0" algn="ctr">
                        <a:buNone/>
                      </a:pPr>
                      <a:r>
                        <a:rPr lang="vi-VN" sz="1100" dirty="0" b="1">
                          <a:solidFill>
                            <a:srgbClr val="FFFFFF"/>
                          </a:solidFill>
                          <a:latin typeface="Arial" pitchFamily="34" charset="0"/>
                          <a:ea typeface="Arial" pitchFamily="34" charset="-122"/>
                          <a:cs typeface="Arial" pitchFamily="34" charset="-120"/>
                        </a:rPr>
                        <a:t>3</a:t>
                      </a:r>
                      <a:endParaRPr lang="vi-VN" sz="1000" dirty="0">
                        <a:latin typeface="Arial" charset="0"/>
                        <a:ea typeface="Arial" charset="0"/>
                        <a:cs typeface="Arial" charset="0"/>
                      </a:endParaRPr>
                    </a:p>
                  </a:txBody>
                  <a:tcPr marL="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vi-VN" sz="1000" dirty="0">
                          <a:solidFill>
                            <a:srgbClr val="2A3244"/>
                          </a:solidFill>
                          <a:latin typeface="Arial" pitchFamily="34" charset="0"/>
                          <a:ea typeface="Arial" pitchFamily="34" charset="-122"/>
                          <a:cs typeface="Arial" pitchFamily="34" charset="-120"/>
                        </a:rPr>
                        <a:t>Bạn là người sáng lập, sở hữu phần vốn đáng kể và trực tiếp điều hành doanh nghiệp hằng ngày</a:t>
                      </a:r>
                      <a:endParaRPr lang="vi-VN" sz="1000" dirty="0">
                        <a:latin typeface="Arial" charset="0"/>
                        <a:ea typeface="Arial" charset="0"/>
                        <a:cs typeface="Arial" charset="0"/>
                      </a:endParaRPr>
                    </a:p>
                  </a:txBody>
                  <a:tcPr marL="9144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FBEDE3"/>
                    </a:solidFill>
                  </a:tcPr>
                </a:tc>
                <a:extLst>
                  <a:ext uri="{0D108BD9-81ED-4DB2-BD59-A6C34878D82A}">
                    <a16:rowId xmlns:a16="http://schemas.microsoft.com/office/drawing/2014/main" val="10002"/>
                  </a:ext>
                </a:extLst>
              </a:tr>
              <a:tr h="219456">
                <a:tc>
                  <a:txBody>
                    <a:bodyPr/>
                    <a:lstStyle/>
                    <a:p>
                      <a:pPr marL="0" indent="0" algn="ctr">
                        <a:buNone/>
                      </a:pPr>
                      <a:r>
                        <a:rPr lang="vi-VN" sz="1100" dirty="0" b="1">
                          <a:solidFill>
                            <a:srgbClr val="FFFFFF"/>
                          </a:solidFill>
                          <a:latin typeface="Arial" pitchFamily="34" charset="0"/>
                          <a:ea typeface="Arial" pitchFamily="34" charset="-122"/>
                          <a:cs typeface="Arial" pitchFamily="34" charset="-120"/>
                        </a:rPr>
                        <a:t>4</a:t>
                      </a:r>
                      <a:endParaRPr lang="vi-VN" sz="1000" dirty="0">
                        <a:latin typeface="Arial" charset="0"/>
                        <a:ea typeface="Arial" charset="0"/>
                        <a:cs typeface="Arial" charset="0"/>
                      </a:endParaRPr>
                    </a:p>
                  </a:txBody>
                  <a:tcPr marL="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vi-VN" sz="1000" dirty="0">
                          <a:solidFill>
                            <a:srgbClr val="2A3244"/>
                          </a:solidFill>
                          <a:latin typeface="Arial" pitchFamily="34" charset="0"/>
                          <a:ea typeface="Arial" pitchFamily="34" charset="-122"/>
                          <a:cs typeface="Arial" pitchFamily="34" charset="-120"/>
                        </a:rPr>
                        <a:t>Doanh nghiệp đăng ký (là công ty hoặc hộ kinh doanh) và hoạt động tại Việt Nam</a:t>
                      </a:r>
                      <a:endParaRPr lang="vi-VN" sz="1000" dirty="0">
                        <a:latin typeface="Arial" charset="0"/>
                        <a:ea typeface="Arial" charset="0"/>
                        <a:cs typeface="Arial" charset="0"/>
                      </a:endParaRPr>
                    </a:p>
                  </a:txBody>
                  <a:tcPr marL="9144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FDF6F0"/>
                    </a:solidFill>
                  </a:tcPr>
                </a:tc>
                <a:extLst>
                  <a:ext uri="{0D108BD9-81ED-4DB2-BD59-A6C34878D82A}">
                    <a16:rowId xmlns:a16="http://schemas.microsoft.com/office/drawing/2014/main" val="10003"/>
                  </a:ext>
                </a:extLst>
              </a:tr>
              <a:tr h="219456">
                <a:tc>
                  <a:txBody>
                    <a:bodyPr/>
                    <a:lstStyle/>
                    <a:p>
                      <a:pPr marL="0" indent="0" algn="ctr">
                        <a:buNone/>
                      </a:pPr>
                      <a:r>
                        <a:rPr lang="vi-VN" sz="1100" dirty="0" b="1">
                          <a:solidFill>
                            <a:srgbClr val="FFFFFF"/>
                          </a:solidFill>
                          <a:latin typeface="Arial" pitchFamily="34" charset="0"/>
                          <a:ea typeface="Arial" pitchFamily="34" charset="-122"/>
                          <a:cs typeface="Arial" pitchFamily="34" charset="-120"/>
                        </a:rPr>
                        <a:t>5</a:t>
                      </a:r>
                      <a:endParaRPr lang="vi-VN" sz="1000" dirty="0">
                        <a:latin typeface="Arial" charset="0"/>
                        <a:ea typeface="Arial" charset="0"/>
                        <a:cs typeface="Arial" charset="0"/>
                      </a:endParaRPr>
                    </a:p>
                  </a:txBody>
                  <a:tcPr marL="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vi-VN" sz="1000" dirty="0">
                          <a:solidFill>
                            <a:srgbClr val="2A3244"/>
                          </a:solidFill>
                          <a:latin typeface="Arial" pitchFamily="34" charset="0"/>
                          <a:ea typeface="Arial" pitchFamily="34" charset="-122"/>
                          <a:cs typeface="Arial" pitchFamily="34" charset="-120"/>
                        </a:rPr>
                        <a:t>Doanh nghiệp đã kinh doanh ít nhất hai năm và hiện có doanh thu</a:t>
                      </a:r>
                      <a:endParaRPr lang="vi-VN" sz="1000" dirty="0">
                        <a:latin typeface="Arial" charset="0"/>
                        <a:ea typeface="Arial" charset="0"/>
                        <a:cs typeface="Arial" charset="0"/>
                      </a:endParaRPr>
                    </a:p>
                  </a:txBody>
                  <a:tcPr marL="9144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FBEDE3"/>
                    </a:solidFill>
                  </a:tcPr>
                </a:tc>
                <a:extLst>
                  <a:ext uri="{0D108BD9-81ED-4DB2-BD59-A6C34878D82A}">
                    <a16:rowId xmlns:a16="http://schemas.microsoft.com/office/drawing/2014/main" val="10004"/>
                  </a:ext>
                </a:extLst>
              </a:tr>
              <a:tr h="219456">
                <a:tc>
                  <a:txBody>
                    <a:bodyPr/>
                    <a:lstStyle/>
                    <a:p>
                      <a:pPr marL="0" indent="0" algn="ctr">
                        <a:buNone/>
                      </a:pPr>
                      <a:r>
                        <a:rPr lang="vi-VN" sz="1100" dirty="0" b="1">
                          <a:solidFill>
                            <a:srgbClr val="FFFFFF"/>
                          </a:solidFill>
                          <a:latin typeface="Arial" pitchFamily="34" charset="0"/>
                          <a:ea typeface="Arial" pitchFamily="34" charset="-122"/>
                          <a:cs typeface="Arial" pitchFamily="34" charset="-120"/>
                        </a:rPr>
                        <a:t>6</a:t>
                      </a:r>
                      <a:endParaRPr lang="vi-VN" sz="1000" dirty="0">
                        <a:latin typeface="Arial" charset="0"/>
                        <a:ea typeface="Arial" charset="0"/>
                        <a:cs typeface="Arial" charset="0"/>
                      </a:endParaRPr>
                    </a:p>
                  </a:txBody>
                  <a:tcPr marL="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vi-VN" sz="1000" dirty="0">
                          <a:solidFill>
                            <a:srgbClr val="2A3244"/>
                          </a:solidFill>
                          <a:latin typeface="Arial" pitchFamily="34" charset="0"/>
                          <a:ea typeface="Arial" pitchFamily="34" charset="-122"/>
                          <a:cs typeface="Arial" pitchFamily="34" charset="-120"/>
                        </a:rPr>
                        <a:t>Doanh nghiệp là hội viên BritCham Vietnam, hoặc sẽ đăng ký hội viên SME (11,3 triệu đồng) trước khi chương trình bắt đầu</a:t>
                      </a:r>
                      <a:endParaRPr lang="vi-VN" sz="1000" dirty="0">
                        <a:latin typeface="Arial" charset="0"/>
                        <a:ea typeface="Arial" charset="0"/>
                        <a:cs typeface="Arial" charset="0"/>
                      </a:endParaRPr>
                    </a:p>
                  </a:txBody>
                  <a:tcPr marL="9144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FDF6F0"/>
                    </a:solidFill>
                  </a:tcPr>
                </a:tc>
                <a:extLst>
                  <a:ext uri="{0D108BD9-81ED-4DB2-BD59-A6C34878D82A}">
                    <a16:rowId xmlns:a16="http://schemas.microsoft.com/office/drawing/2014/main" val="10005"/>
                  </a:ext>
                </a:extLst>
              </a:tr>
              <a:tr h="365760">
                <a:tc>
                  <a:txBody>
                    <a:bodyPr/>
                    <a:lstStyle/>
                    <a:p>
                      <a:pPr marL="0" indent="0" algn="ctr">
                        <a:buNone/>
                      </a:pPr>
                      <a:r>
                        <a:rPr lang="vi-VN" sz="1100" dirty="0" b="1">
                          <a:solidFill>
                            <a:srgbClr val="FFFFFF"/>
                          </a:solidFill>
                          <a:latin typeface="Arial" pitchFamily="34" charset="0"/>
                          <a:ea typeface="Arial" pitchFamily="34" charset="-122"/>
                          <a:cs typeface="Arial" pitchFamily="34" charset="-120"/>
                        </a:rPr>
                        <a:t>7</a:t>
                      </a:r>
                      <a:endParaRPr lang="vi-VN" sz="1000" dirty="0">
                        <a:latin typeface="Arial" charset="0"/>
                        <a:ea typeface="Arial" charset="0"/>
                        <a:cs typeface="Arial" charset="0"/>
                      </a:endParaRPr>
                    </a:p>
                  </a:txBody>
                  <a:tcPr marL="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vi-VN" sz="1000" dirty="0">
                          <a:solidFill>
                            <a:srgbClr val="2A3244"/>
                          </a:solidFill>
                          <a:latin typeface="Arial" pitchFamily="34" charset="0"/>
                          <a:ea typeface="Arial" pitchFamily="34" charset="-122"/>
                          <a:cs typeface="Arial" pitchFamily="34" charset="-120"/>
                        </a:rPr>
                        <a:t>Bạn dùng tốt tiếng Anh trong công việc. Mọi buổi làm việc đều bằng tiếng Anh, được kiểm tra khi phỏng vấn</a:t>
                      </a:r>
                      <a:endParaRPr lang="vi-VN" sz="1000" dirty="0">
                        <a:latin typeface="Arial" charset="0"/>
                        <a:ea typeface="Arial" charset="0"/>
                        <a:cs typeface="Arial" charset="0"/>
                      </a:endParaRPr>
                    </a:p>
                  </a:txBody>
                  <a:tcPr marL="91440" marR="73152" marT="27432" marB="27432" anchor="ctr">
                    <a:lnL w="0">
                      <a:noFill/>
                    </a:lnL>
                    <a:lnR w="0">
                      <a:noFill/>
                    </a:lnR>
                    <a:lnT w="25400" cap="flat" cmpd="sng" algn="ctr">
                      <a:solidFill>
                        <a:srgbClr val="FFFFFF"/>
                      </a:solidFill>
                      <a:prstDash val="solid"/>
                    </a:lnT>
                    <a:lnB w="25400" cap="flat" cmpd="sng" algn="ctr">
                      <a:solidFill>
                        <a:srgbClr val="FFFFFF"/>
                      </a:solidFill>
                      <a:prstDash val="solid"/>
                    </a:lnB>
                    <a:solidFill>
                      <a:srgbClr val="FBEDE3"/>
                    </a:solidFill>
                  </a:tcPr>
                </a:tc>
                <a:extLst>
                  <a:ext uri="{0D108BD9-81ED-4DB2-BD59-A6C34878D82A}">
                    <a16:rowId xmlns:a16="http://schemas.microsoft.com/office/drawing/2014/main" val="10006"/>
                  </a:ext>
                </a:extLst>
              </a:tr>
            </a:tbl>
          </a:graphicData>
        </a:graphic>
      </p:graphicFrame>
      <p:sp>
        <p:nvSpPr>
          <p:cNvPr id="15" name="Shape 11"/>
          <p:cNvSpPr/>
          <p:nvPr/>
        </p:nvSpPr>
        <p:spPr>
          <a:xfrm>
            <a:off x="502920" y="4434840"/>
            <a:ext cx="3886200" cy="18288"/>
          </a:xfrm>
          <a:prstGeom prst="rect">
            <a:avLst/>
          </a:prstGeom>
          <a:solidFill>
            <a:srgbClr val="1B1555"/>
          </a:solidFill>
          <a:ln w="12700">
            <a:solidFill>
              <a:srgbClr val="333333"/>
            </a:solidFill>
            <a:prstDash val="solid"/>
          </a:ln>
        </p:spPr>
        <p:txBody>
          <a:bodyPr/>
          <a:lstStyle/>
          <a:p>
            <a:endParaRPr lang="vi-VN"/>
          </a:p>
        </p:txBody>
      </p:sp>
      <p:sp>
        <p:nvSpPr>
          <p:cNvPr id="16" name="Text 12"/>
          <p:cNvSpPr txBox="1"/>
          <p:nvPr/>
        </p:nvSpPr>
        <p:spPr>
          <a:xfrm>
            <a:off x="502920" y="4507992"/>
            <a:ext cx="3886200" cy="182880"/>
          </a:xfrm>
          <a:prstGeom prst="rect">
            <a:avLst/>
          </a:prstGeom>
          <a:noFill/>
          <a:ln/>
        </p:spPr>
        <p:txBody>
          <a:bodyPr wrap="square" lIns="0" tIns="0" rIns="0" bIns="0" rtlCol="0" anchor="t"/>
          <a:lstStyle/>
          <a:p>
            <a:pPr marL="0" indent="0">
              <a:buNone/>
            </a:pPr>
            <a:r>
              <a:rPr lang="vi-VN" sz="800" b="1" kern="0" spc="140" dirty="0">
                <a:solidFill>
                  <a:srgbClr val="E1590C"/>
                </a:solidFill>
                <a:latin typeface="Arial" pitchFamily="34" charset="0"/>
                <a:ea typeface="Arial" pitchFamily="34" charset="-122"/>
                <a:cs typeface="Arial" pitchFamily="34" charset="-120"/>
              </a:rPr>
              <a:t>CHƯƠNG TRÌNH KHÔNG PHẢI LÀ</a:t>
            </a:r>
            <a:endParaRPr lang="vi-VN" sz="800" dirty="0"/>
          </a:p>
        </p:txBody>
      </p:sp>
      <p:sp>
        <p:nvSpPr>
          <p:cNvPr id="17" name="Text 13"/>
          <p:cNvSpPr txBox="1"/>
          <p:nvPr/>
        </p:nvSpPr>
        <p:spPr>
          <a:xfrm>
            <a:off x="502920" y="4727448"/>
            <a:ext cx="3886200" cy="640080"/>
          </a:xfrm>
          <a:prstGeom prst="rect">
            <a:avLst/>
          </a:prstGeom>
          <a:noFill/>
          <a:ln/>
        </p:spPr>
        <p:txBody>
          <a:bodyPr wrap="square" lIns="0" tIns="0" rIns="0" bIns="0" rtlCol="0" anchor="t"/>
          <a:lstStyle/>
          <a:p>
            <a:pPr marL="0" indent="0">
              <a:lnSpc>
                <a:spcPct val="125000"/>
              </a:lnSpc>
              <a:buNone/>
            </a:pPr>
            <a:r>
              <a:rPr lang="vi-VN" sz="1000" dirty="0">
                <a:solidFill>
                  <a:srgbClr val="2A3244"/>
                </a:solidFill>
                <a:latin typeface="Arial" pitchFamily="34" charset="0"/>
                <a:ea typeface="Arial" pitchFamily="34" charset="-122"/>
                <a:cs typeface="Arial" pitchFamily="34" charset="-120"/>
              </a:rPr>
              <a:t>Đây không phải chương trình tăng tốc khởi nghiệp và không cấp vốn. Nhà bảo trợ không đầu tư. Nếu sản phẩm chưa vận hành tốt, hoặc đội ngũ chưa hoàn thiện, chương trình này chưa phù hợp với bạn.</a:t>
            </a:r>
            <a:endParaRPr lang="vi-VN" sz="1000" dirty="0"/>
          </a:p>
        </p:txBody>
      </p:sp>
      <p:sp>
        <p:nvSpPr>
          <p:cNvPr id="90" name="CTA panel"/>
          <p:cNvSpPr/>
          <p:nvPr/>
        </p:nvSpPr>
        <p:spPr>
          <a:xfrm>
            <a:off x="502920" y="8330056"/>
            <a:ext cx="3886200" cy="1240000"/>
          </a:xfrm>
          <a:prstGeom prst="rect">
            <a:avLst/>
          </a:prstGeom>
          <a:solidFill>
            <a:srgbClr val="1B1555"/>
          </a:solidFill>
          <a:ln w="12700">
            <a:noFill/>
          </a:ln>
        </p:spPr>
        <p:txBody>
          <a:bodyPr/>
          <a:lstStyle/>
          <a:p>
            <a:endParaRPr lang="vi-VN"/>
          </a:p>
        </p:txBody>
      </p:sp>
      <p:sp>
        <p:nvSpPr>
          <p:cNvPr id="30" name="Text 24"/>
          <p:cNvSpPr txBox="1"/>
          <p:nvPr/>
        </p:nvSpPr>
        <p:spPr>
          <a:xfrm>
            <a:off x="667512" y="9040056"/>
            <a:ext cx="3557016" cy="540000"/>
          </a:xfrm>
          <a:prstGeom prst="rect">
            <a:avLst/>
          </a:prstGeom>
          <a:noFill/>
          <a:ln/>
        </p:spPr>
        <p:txBody>
          <a:bodyPr wrap="square" lIns="0" tIns="0" rIns="0" bIns="0" rtlCol="0" anchor="t"/>
          <a:lstStyle/>
          <a:p>
            <a:pPr marL="0" indent="0">
              <a:buNone/>
            </a:pPr>
            <a:r>
              <a:rPr lang="vi-VN" sz="1000" dirty="0">
                <a:solidFill>
                  <a:srgbClr val="FFFFFF"/>
                </a:solidFill>
                <a:latin typeface="Arial" pitchFamily="34" charset="0"/>
                <a:ea typeface="Arial" pitchFamily="34" charset="-122"/>
                <a:cs typeface="Arial" pitchFamily="34" charset="-120"/>
              </a:rPr>
              <a:t>Gửi hồ sơ tới </a:t>
            </a:r>
            <a:r>
              <a:rPr lang="vi-VN" sz="1000" dirty="0" u="sng">
                <a:solidFill>
                  <a:srgbClr val="FFFFFF"/>
                </a:solidFill>
                <a:latin typeface="Arial" pitchFamily="34" charset="0"/>
                <a:ea typeface="Arial" pitchFamily="34" charset="-122"/>
                <a:cs typeface="Arial" pitchFamily="34" charset="-120"/>
                <a:hlinkClick r:id="rIdM0">
                  <a:extLst>
                    <a:ext uri="{A12FA001-AC4F-418D-AE19-62706E023703}">
                      <ahyp:hlinkClr xmlns:ahyp="http://schemas.microsoft.com/office/drawing/2018/hyperlinkcolor" val="tx"/>
                    </a:ext>
                  </a:extLst>
                </a:hlinkClick>
              </a:rPr>
              <a:t>nhu.truong@britchamvn.com</a:t>
            </a:r>
            <a:br/>
            <a:r>
              <a:rPr lang="vi-VN" sz="1000" dirty="0">
                <a:solidFill>
                  <a:srgbClr val="FFFFFF"/>
                </a:solidFill>
                <a:latin typeface="Arial" pitchFamily="34" charset="0"/>
                <a:ea typeface="Arial" pitchFamily="34" charset="-122"/>
                <a:cs typeface="Arial" pitchFamily="34" charset="-120"/>
              </a:rPr>
              <a:t>Câu hỏi: </a:t>
            </a:r>
            <a:r>
              <a:rPr lang="vi-VN" sz="1000" dirty="0" u="sng">
                <a:solidFill>
                  <a:srgbClr val="FFFFFF"/>
                </a:solidFill>
                <a:latin typeface="Arial" pitchFamily="34" charset="0"/>
                <a:ea typeface="Arial" pitchFamily="34" charset="-122"/>
                <a:cs typeface="Arial" pitchFamily="34" charset="-120"/>
                <a:hlinkClick r:id="rIdM1">
                  <a:extLst>
                    <a:ext uri="{A12FA001-AC4F-418D-AE19-62706E023703}">
                      <ahyp:hlinkClr xmlns:ahyp="http://schemas.microsoft.com/office/drawing/2018/hyperlinkcolor" val="tx"/>
                    </a:ext>
                  </a:extLst>
                </a:hlinkClick>
              </a:rPr>
              <a:t>hello@minhducfoundation.com</a:t>
            </a:r>
          </a:p>
          <a:p>
            <a:pPr marL="0" indent="0">
              <a:buNone/>
            </a:pPr>
            <a:r>
              <a:rPr lang="vi-VN" sz="1000" dirty="0" b="1">
                <a:solidFill>
                  <a:srgbClr val="F7A26B"/>
                </a:solidFill>
                <a:latin typeface="Arial" pitchFamily="34" charset="0"/>
                <a:ea typeface="Arial" pitchFamily="34" charset="-122"/>
                <a:cs typeface="Arial" pitchFamily="34" charset="-120"/>
              </a:rPr>
              <a:t>Xem trang 2 để biết các giấy tờ cần nộp.</a:t>
            </a:r>
            <a:endParaRPr lang="vi-VN" sz="1000" dirty="0"/>
          </a:p>
        </p:txBody>
      </p:sp>
      <p:sp>
        <p:nvSpPr>
          <p:cNvPr id="29" name="Text 23"/>
          <p:cNvSpPr txBox="1"/>
          <p:nvPr/>
        </p:nvSpPr>
        <p:spPr>
          <a:xfrm>
            <a:off x="667512" y="8610952"/>
            <a:ext cx="3557016" cy="400000"/>
          </a:xfrm>
          <a:prstGeom prst="rect">
            <a:avLst/>
          </a:prstGeom>
          <a:noFill/>
          <a:ln/>
        </p:spPr>
        <p:txBody>
          <a:bodyPr wrap="square" lIns="0" tIns="0" rIns="0" bIns="0" rtlCol="0" anchor="t"/>
          <a:lstStyle/>
          <a:p>
            <a:pPr marL="0" indent="0">
              <a:buNone/>
            </a:pPr>
            <a:r>
              <a:rPr lang="vi-VN" sz="1150" b="1" dirty="0">
                <a:solidFill>
                  <a:srgbClr val="FFFFFF"/>
                </a:solidFill>
                <a:latin typeface="Arial" pitchFamily="34" charset="0"/>
                <a:ea typeface="Arial" pitchFamily="34" charset="-122"/>
                <a:cs typeface="Arial" pitchFamily="34" charset="-120"/>
              </a:rPr>
              <a:t>Hạn nộp hồ sơ: 23:59 (giờ Việt Nam), thứ Sáu, ngày 27/11/2026.</a:t>
            </a:r>
            <a:endParaRPr lang="vi-VN" sz="1150" dirty="0"/>
          </a:p>
        </p:txBody>
      </p:sp>
      <p:sp>
        <p:nvSpPr>
          <p:cNvPr id="28" name="Text 22"/>
          <p:cNvSpPr txBox="1"/>
          <p:nvPr/>
        </p:nvSpPr>
        <p:spPr>
          <a:xfrm>
            <a:off x="667512" y="8428072"/>
            <a:ext cx="3557016" cy="182880"/>
          </a:xfrm>
          <a:prstGeom prst="rect">
            <a:avLst/>
          </a:prstGeom>
          <a:noFill/>
          <a:ln/>
        </p:spPr>
        <p:txBody>
          <a:bodyPr wrap="square" lIns="0" tIns="0" rIns="0" bIns="0" rtlCol="0" anchor="t"/>
          <a:lstStyle/>
          <a:p>
            <a:pPr marL="0" indent="0">
              <a:buNone/>
            </a:pPr>
            <a:r>
              <a:rPr lang="vi-VN" sz="800" b="1" kern="0" spc="140" dirty="0">
                <a:solidFill>
                  <a:srgbClr val="E1590C"/>
                </a:solidFill>
                <a:latin typeface="Arial" pitchFamily="34" charset="0"/>
                <a:ea typeface="Arial" pitchFamily="34" charset="-122"/>
                <a:cs typeface="Arial" pitchFamily="34" charset="-120"/>
              </a:rPr>
              <a:t>CÁCH NỘP HỒ SƠ</a:t>
            </a:r>
            <a:endParaRPr lang="vi-VN" sz="800" dirty="0"/>
          </a:p>
        </p:txBody>
      </p:sp>
      <p:sp>
        <p:nvSpPr>
          <p:cNvPr id="18" name="Shape 14"/>
          <p:cNvSpPr/>
          <p:nvPr/>
        </p:nvSpPr>
        <p:spPr>
          <a:xfrm>
            <a:off x="4663440" y="8610056"/>
            <a:ext cx="2395728" cy="900000"/>
          </a:xfrm>
          <a:prstGeom prst="rect">
            <a:avLst/>
          </a:prstGeom>
          <a:solidFill>
            <a:srgbClr val="FBE3D3"/>
          </a:solidFill>
          <a:ln w="12700">
            <a:noFill/>
          </a:ln>
        </p:spPr>
        <p:txBody>
          <a:bodyPr/>
          <a:lstStyle/>
          <a:p>
            <a:endParaRPr lang="vi-VN"/>
          </a:p>
        </p:txBody>
      </p:sp>
      <p:sp>
        <p:nvSpPr>
          <p:cNvPr id="19" name="Shape 15"/>
          <p:cNvSpPr/>
          <p:nvPr/>
        </p:nvSpPr>
        <p:spPr>
          <a:xfrm>
            <a:off x="4663440" y="8610056"/>
            <a:ext cx="45720" cy="900000"/>
          </a:xfrm>
          <a:prstGeom prst="rect">
            <a:avLst/>
          </a:prstGeom>
          <a:solidFill>
            <a:srgbClr val="E1590C"/>
          </a:solidFill>
          <a:ln w="12700">
            <a:noFill/>
          </a:ln>
        </p:spPr>
        <p:txBody>
          <a:bodyPr/>
          <a:lstStyle/>
          <a:p>
            <a:endParaRPr lang="vi-VN"/>
          </a:p>
        </p:txBody>
      </p:sp>
      <p:sp>
        <p:nvSpPr>
          <p:cNvPr id="20" name="Text 16"/>
          <p:cNvSpPr txBox="1"/>
          <p:nvPr/>
        </p:nvSpPr>
        <p:spPr>
          <a:xfrm>
            <a:off x="4800600" y="8692352"/>
            <a:ext cx="2167128" cy="735408"/>
          </a:xfrm>
          <a:prstGeom prst="rect">
            <a:avLst/>
          </a:prstGeom>
          <a:noFill/>
          <a:ln/>
        </p:spPr>
        <p:txBody>
          <a:bodyPr wrap="square" lIns="0" tIns="0" rIns="0" bIns="0" rtlCol="0" anchor="t"/>
          <a:lstStyle/>
          <a:p>
            <a:pPr marL="0" indent="0">
              <a:lnSpc>
                <a:spcPct val="120000"/>
              </a:lnSpc>
              <a:buNone/>
            </a:pPr>
            <a:r>
              <a:rPr lang="vi-VN" sz="950" b="1" dirty="0">
                <a:solidFill>
                  <a:srgbClr val="1B1555"/>
                </a:solidFill>
                <a:latin typeface="Arial" pitchFamily="34" charset="0"/>
                <a:ea typeface="Arial" pitchFamily="34" charset="-122"/>
                <a:cs typeface="Arial" pitchFamily="34" charset="-120"/>
              </a:rPr>
              <a:t>Hai suất. </a:t>
            </a:r>
            <a:r>
              <a:rPr lang="vi-VN" sz="950" dirty="0">
                <a:solidFill>
                  <a:srgbClr val="2A3244"/>
                </a:solidFill>
                <a:latin typeface="Arial" pitchFamily="34" charset="0"/>
                <a:ea typeface="Arial" pitchFamily="34" charset="-122"/>
                <a:cs typeface="Arial" pitchFamily="34" charset="-120"/>
              </a:rPr>
              <a:t>Đáp ứng đủ bảy điều kiện không có nghĩa là chắc chắn được chọn. Mỗi nhà sáng lập còn được ghép với một nhà bảo trợ phù hợp.</a:t>
            </a:r>
            <a:endParaRPr lang="vi-VN" sz="950" dirty="0"/>
          </a:p>
        </p:txBody>
      </p:sp>
      <p:sp>
        <p:nvSpPr>
          <p:cNvPr id="21" name="Shape 17"/>
          <p:cNvSpPr/>
          <p:nvPr/>
        </p:nvSpPr>
        <p:spPr>
          <a:xfrm>
            <a:off x="4663440" y="3474720"/>
            <a:ext cx="2395728" cy="18288"/>
          </a:xfrm>
          <a:prstGeom prst="rect">
            <a:avLst/>
          </a:prstGeom>
          <a:solidFill>
            <a:srgbClr val="1B1555"/>
          </a:solidFill>
          <a:ln w="12700">
            <a:solidFill>
              <a:srgbClr val="333333"/>
            </a:solidFill>
            <a:prstDash val="solid"/>
          </a:ln>
        </p:spPr>
        <p:txBody>
          <a:bodyPr/>
          <a:lstStyle/>
          <a:p>
            <a:endParaRPr lang="vi-VN"/>
          </a:p>
        </p:txBody>
      </p:sp>
      <p:sp>
        <p:nvSpPr>
          <p:cNvPr id="22" name="Text 18"/>
          <p:cNvSpPr txBox="1"/>
          <p:nvPr/>
        </p:nvSpPr>
        <p:spPr>
          <a:xfrm>
            <a:off x="4663440" y="3547872"/>
            <a:ext cx="2395728" cy="182880"/>
          </a:xfrm>
          <a:prstGeom prst="rect">
            <a:avLst/>
          </a:prstGeom>
          <a:noFill/>
          <a:ln/>
        </p:spPr>
        <p:txBody>
          <a:bodyPr wrap="square" lIns="0" tIns="0" rIns="0" bIns="0" rtlCol="0" anchor="t"/>
          <a:lstStyle/>
          <a:p>
            <a:pPr marL="0" indent="0">
              <a:buNone/>
            </a:pPr>
            <a:r>
              <a:rPr lang="vi-VN" sz="800" b="1" kern="0" spc="140" dirty="0">
                <a:solidFill>
                  <a:srgbClr val="E1590C"/>
                </a:solidFill>
                <a:latin typeface="Arial" pitchFamily="34" charset="0"/>
                <a:ea typeface="Arial" pitchFamily="34" charset="-122"/>
                <a:cs typeface="Arial" pitchFamily="34" charset="-120"/>
              </a:rPr>
              <a:t>HỘI ĐỒNG ĐÁNH GIÁ</a:t>
            </a:r>
            <a:endParaRPr lang="vi-VN" sz="800" dirty="0"/>
          </a:p>
        </p:txBody>
      </p:sp>
      <p:graphicFrame>
        <p:nvGraphicFramePr>
          <p:cNvPr id="23" name="Table 1"/>
          <p:cNvGraphicFramePr>
            <a:graphicFrameLocks noGrp="1"/>
          </p:cNvGraphicFramePr>
          <p:nvPr>
            <p:extLst>
              <p:ext uri="{D42A27DB-BD31-4B8C-83A1-F6EECF244321}">
                <p14:modId xmlns:p14="http://schemas.microsoft.com/office/powerpoint/2010/main" val="1579011935"/>
              </p:ext>
            </p:extLst>
          </p:nvPr>
        </p:nvGraphicFramePr>
        <p:xfrm>
          <a:off x="4663440" y="3767328"/>
          <a:ext cx="2395728" cy="2375916"/>
        </p:xfrm>
        <a:graphic>
          <a:graphicData uri="http://schemas.openxmlformats.org/drawingml/2006/table">
            <a:tbl>
              <a:tblPr/>
              <a:tblGrid>
                <a:gridCol w="777240">
                  <a:extLst>
                    <a:ext uri="{9D8B030D-6E8A-4147-A177-3AD203B41FA5}">
                      <a16:colId xmlns:a16="http://schemas.microsoft.com/office/drawing/2014/main" val="20000"/>
                    </a:ext>
                  </a:extLst>
                </a:gridCol>
                <a:gridCol w="1618488">
                  <a:extLst>
                    <a:ext uri="{9D8B030D-6E8A-4147-A177-3AD203B41FA5}">
                      <a16:colId xmlns:a16="http://schemas.microsoft.com/office/drawing/2014/main" val="20001"/>
                    </a:ext>
                  </a:extLst>
                </a:gridCol>
              </a:tblGrid>
              <a:tr h="0">
                <a:tc>
                  <a:txBody>
                    <a:bodyPr/>
                    <a:lstStyle/>
                    <a:p>
                      <a:pPr marL="0" indent="0">
                        <a:buNone/>
                      </a:pPr>
                      <a:r>
                        <a:rPr lang="vi-VN" sz="950" b="1" dirty="0">
                          <a:solidFill>
                            <a:srgbClr val="1B1555"/>
                          </a:solidFill>
                          <a:latin typeface="Arial" pitchFamily="34" charset="0"/>
                          <a:ea typeface="Arial" pitchFamily="34" charset="-122"/>
                          <a:cs typeface="Arial" pitchFamily="34" charset="-120"/>
                        </a:rPr>
                        <a:t>Tiếp cận</a:t>
                      </a:r>
                      <a:endParaRPr lang="vi-VN" sz="950" dirty="0">
                        <a:latin typeface="Arial" charset="0"/>
                        <a:ea typeface="Arial" charset="0"/>
                        <a:cs typeface="Arial" charset="0"/>
                      </a:endParaRPr>
                    </a:p>
                  </a:txBody>
                  <a:tcPr marL="0" marR="0" marT="68580" marB="68580">
                    <a:lnL w="0" cap="flat" cmpd="sng" algn="ctr">
                      <a:noFill/>
                    </a:lnL>
                    <a:lnR w="0" cap="flat" cmpd="sng" algn="ctr">
                      <a:noFill/>
                    </a:lnR>
                    <a:lnT w="0" cap="flat" cmpd="sng" algn="ctr">
                      <a:noFill/>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Bạn nêu được những người hoặc tổ chức cần kết nối, và lý do.</a:t>
                      </a:r>
                      <a:endParaRPr lang="vi-VN" sz="950" dirty="0">
                        <a:latin typeface="Arial" charset="0"/>
                        <a:ea typeface="Arial" charset="0"/>
                        <a:cs typeface="Arial" charset="0"/>
                      </a:endParaRPr>
                    </a:p>
                  </a:txBody>
                  <a:tcPr marL="0" marR="0" marT="68580" marB="68580">
                    <a:lnL w="0" cap="flat" cmpd="sng" algn="ctr">
                      <a:noFill/>
                    </a:lnL>
                    <a:lnR w="0" cap="flat" cmpd="sng" algn="ctr">
                      <a:noFill/>
                    </a:lnR>
                    <a:lnT w="0" cap="flat" cmpd="sng" algn="ctr">
                      <a:noFill/>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buNone/>
                      </a:pPr>
                      <a:r>
                        <a:rPr lang="vi-VN" sz="950" b="1" dirty="0">
                          <a:solidFill>
                            <a:srgbClr val="1B1555"/>
                          </a:solidFill>
                          <a:latin typeface="Arial" pitchFamily="34" charset="0"/>
                          <a:ea typeface="Arial" pitchFamily="34" charset="-122"/>
                          <a:cs typeface="Arial" pitchFamily="34" charset="-120"/>
                        </a:rPr>
                        <a:t>Mục tiêu</a:t>
                      </a:r>
                      <a:endParaRPr lang="vi-VN" sz="950" dirty="0">
                        <a:latin typeface="Arial" charset="0"/>
                        <a:ea typeface="Arial" charset="0"/>
                        <a:cs typeface="Arial" charset="0"/>
                      </a:endParaRPr>
                    </a:p>
                  </a:txBody>
                  <a:tcPr marL="0" marR="0" marT="68580" marB="6858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Hai đến ba mục tiêu đo lường được cho 12 tháng tới, có mốc thời gian.</a:t>
                      </a:r>
                      <a:endParaRPr lang="vi-VN" sz="950" dirty="0">
                        <a:latin typeface="Arial" charset="0"/>
                        <a:ea typeface="Arial" charset="0"/>
                        <a:cs typeface="Arial" charset="0"/>
                      </a:endParaRPr>
                    </a:p>
                  </a:txBody>
                  <a:tcPr marL="0" marR="0" marT="68580" marB="6858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L="0" indent="0">
                        <a:buNone/>
                      </a:pPr>
                      <a:r>
                        <a:rPr lang="vi-VN" sz="950" b="1" dirty="0">
                          <a:solidFill>
                            <a:srgbClr val="1B1555"/>
                          </a:solidFill>
                          <a:latin typeface="Arial" pitchFamily="34" charset="0"/>
                          <a:ea typeface="Arial" pitchFamily="34" charset="-122"/>
                          <a:cs typeface="Arial" pitchFamily="34" charset="-120"/>
                        </a:rPr>
                        <a:t>Thời gian</a:t>
                      </a:r>
                      <a:endParaRPr lang="vi-VN" sz="950" dirty="0">
                        <a:latin typeface="Arial" charset="0"/>
                        <a:ea typeface="Arial" charset="0"/>
                        <a:cs typeface="Arial" charset="0"/>
                      </a:endParaRPr>
                    </a:p>
                  </a:txBody>
                  <a:tcPr marL="0" marR="0" marT="68580" marB="6858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Bạn dành được 20 giờ trong năm và theo sát mọi lời giới thiệu.</a:t>
                      </a:r>
                      <a:endParaRPr lang="vi-VN" sz="950" dirty="0">
                        <a:latin typeface="Arial" charset="0"/>
                        <a:ea typeface="Arial" charset="0"/>
                        <a:cs typeface="Arial" charset="0"/>
                      </a:endParaRPr>
                    </a:p>
                  </a:txBody>
                  <a:tcPr marL="0" marR="0" marT="68580" marB="6858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L="0" indent="0">
                        <a:buNone/>
                      </a:pPr>
                      <a:r>
                        <a:rPr lang="vi-VN" sz="950" b="1" dirty="0">
                          <a:solidFill>
                            <a:srgbClr val="1B1555"/>
                          </a:solidFill>
                          <a:latin typeface="Arial" pitchFamily="34" charset="0"/>
                          <a:ea typeface="Arial" pitchFamily="34" charset="-122"/>
                          <a:cs typeface="Arial" pitchFamily="34" charset="-120"/>
                        </a:rPr>
                        <a:t>Rõ ràng</a:t>
                      </a:r>
                      <a:endParaRPr lang="vi-VN" sz="950" dirty="0">
                        <a:latin typeface="Arial" charset="0"/>
                        <a:ea typeface="Arial" charset="0"/>
                        <a:cs typeface="Arial" charset="0"/>
                      </a:endParaRPr>
                    </a:p>
                  </a:txBody>
                  <a:tcPr marL="0" marR="0" marT="68580" marB="6858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Bạn trình bày được doanh nghiệp và nhu cầu của mình một cách đơn giản.</a:t>
                      </a:r>
                      <a:endParaRPr lang="vi-VN" sz="950" dirty="0">
                        <a:latin typeface="Arial" charset="0"/>
                        <a:ea typeface="Arial" charset="0"/>
                        <a:cs typeface="Arial" charset="0"/>
                      </a:endParaRPr>
                    </a:p>
                  </a:txBody>
                  <a:tcPr marL="0" marR="0" marT="68580" marB="6858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3" name="Timetable box"/>
          <p:cNvSpPr/>
          <p:nvPr/>
        </p:nvSpPr>
        <p:spPr>
          <a:xfrm>
            <a:off x="4663440" y="6157328"/>
            <a:ext cx="2395728" cy="2130000"/>
          </a:xfrm>
          <a:prstGeom prst="rect">
            <a:avLst/>
          </a:prstGeom>
          <a:solidFill>
            <a:srgbClr val="E6E8F4"/>
          </a:solidFill>
          <a:ln w="12700">
            <a:noFill/>
          </a:ln>
        </p:spPr>
        <p:txBody>
          <a:bodyPr/>
          <a:lstStyle/>
          <a:p>
            <a:endParaRPr lang="vi-VN"/>
          </a:p>
        </p:txBody>
      </p:sp>
      <p:sp>
        <p:nvSpPr>
          <p:cNvPr id="25" name="Text 20"/>
          <p:cNvSpPr txBox="1"/>
          <p:nvPr/>
        </p:nvSpPr>
        <p:spPr>
          <a:xfrm>
            <a:off x="4791456" y="6285344"/>
            <a:ext cx="2139696" cy="182880"/>
          </a:xfrm>
          <a:prstGeom prst="rect">
            <a:avLst/>
          </a:prstGeom>
          <a:noFill/>
          <a:ln/>
        </p:spPr>
        <p:txBody>
          <a:bodyPr wrap="square" lIns="0" tIns="0" rIns="0" bIns="0" rtlCol="0" anchor="t"/>
          <a:lstStyle/>
          <a:p>
            <a:pPr marL="0" indent="0">
              <a:buNone/>
            </a:pPr>
            <a:r>
              <a:rPr lang="vi-VN" sz="800" b="1" kern="0" spc="140" dirty="0">
                <a:solidFill>
                  <a:srgbClr val="E1590C"/>
                </a:solidFill>
                <a:latin typeface="Arial" pitchFamily="34" charset="0"/>
                <a:ea typeface="Arial" pitchFamily="34" charset="-122"/>
                <a:cs typeface="Arial" pitchFamily="34" charset="-120"/>
              </a:rPr>
              <a:t>LỊCH TRÌNH</a:t>
            </a:r>
            <a:endParaRPr lang="vi-VN" sz="800" dirty="0"/>
          </a:p>
        </p:txBody>
      </p:sp>
      <p:graphicFrame>
        <p:nvGraphicFramePr>
          <p:cNvPr id="26" name="Table 2"/>
          <p:cNvGraphicFramePr>
            <a:graphicFrameLocks noGrp="1"/>
          </p:cNvGraphicFramePr>
          <p:nvPr>
            <p:extLst>
              <p:ext uri="{D42A27DB-BD31-4B8C-83A1-F6EECF244321}">
                <p14:modId xmlns:p14="http://schemas.microsoft.com/office/powerpoint/2010/main" val="1579011935"/>
              </p:ext>
            </p:extLst>
          </p:nvPr>
        </p:nvGraphicFramePr>
        <p:xfrm>
          <a:off x="4791456" y="6515344"/>
          <a:ext cx="2139696" cy="1609344"/>
        </p:xfrm>
        <a:graphic>
          <a:graphicData uri="http://schemas.openxmlformats.org/drawingml/2006/table">
            <a:tbl>
              <a:tblPr/>
              <a:tblGrid>
                <a:gridCol w="832104">
                  <a:extLst>
                    <a:ext uri="{9D8B030D-6E8A-4147-A177-3AD203B41FA5}">
                      <a16:colId xmlns:a16="http://schemas.microsoft.com/office/drawing/2014/main" val="20000"/>
                    </a:ext>
                  </a:extLst>
                </a:gridCol>
                <a:gridCol w="1307592">
                  <a:extLst>
                    <a:ext uri="{9D8B030D-6E8A-4147-A177-3AD203B41FA5}">
                      <a16:colId xmlns:a16="http://schemas.microsoft.com/office/drawing/2014/main" val="20001"/>
                    </a:ext>
                  </a:extLst>
                </a:gridCol>
              </a:tblGrid>
              <a:tr h="0">
                <a:tc>
                  <a:txBody>
                    <a:bodyPr/>
                    <a:lstStyle/>
                    <a:p>
                      <a:pPr marL="0" indent="0">
                        <a:buNone/>
                      </a:pPr>
                      <a:r>
                        <a:rPr lang="vi-VN" sz="950" b="1" dirty="0">
                          <a:solidFill>
                            <a:srgbClr val="1B1555"/>
                          </a:solidFill>
                          <a:latin typeface="Arial" pitchFamily="34" charset="0"/>
                          <a:ea typeface="Arial" pitchFamily="34" charset="-122"/>
                          <a:cs typeface="Arial" pitchFamily="34" charset="-120"/>
                        </a:rPr>
                        <a:t>20/10/2026</a:t>
                      </a:r>
                      <a:endParaRPr lang="vi-VN" sz="950" dirty="0">
                        <a:latin typeface="Arial" charset="0"/>
                        <a:ea typeface="Arial" charset="0"/>
                        <a:cs typeface="Arial" charset="0"/>
                      </a:endParaRPr>
                    </a:p>
                  </a:txBody>
                  <a:tcPr marL="0" marR="0" marT="54864" marB="54864">
                    <a:lnL w="0" cap="flat" cmpd="sng" algn="ctr">
                      <a:noFill/>
                    </a:lnL>
                    <a:lnR w="0" cap="flat" cmpd="sng" algn="ctr">
                      <a:noFill/>
                    </a:lnR>
                    <a:lnT w="0" cap="flat" cmpd="sng" algn="ctr">
                      <a:noFill/>
                    </a:lnT>
                    <a:lnB w="6350" cap="flat" cmpd="sng" algn="ctr">
                      <a:solidFill>
                        <a:srgbClr val="C5C9E2"/>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Bắt đầu nhận hồ sơ.</a:t>
                      </a:r>
                      <a:endParaRPr lang="vi-VN" sz="950" dirty="0">
                        <a:latin typeface="Arial" charset="0"/>
                        <a:ea typeface="Arial" charset="0"/>
                        <a:cs typeface="Arial" charset="0"/>
                      </a:endParaRPr>
                    </a:p>
                  </a:txBody>
                  <a:tcPr marL="0" marR="0" marT="54864" marB="54864">
                    <a:lnL w="0" cap="flat" cmpd="sng" algn="ctr">
                      <a:noFill/>
                    </a:lnL>
                    <a:lnR w="0" cap="flat" cmpd="sng" algn="ctr">
                      <a:noFill/>
                    </a:lnR>
                    <a:lnT w="0" cap="flat" cmpd="sng" algn="ctr">
                      <a:noFill/>
                    </a:lnT>
                    <a:lnB w="6350" cap="flat" cmpd="sng" algn="ctr">
                      <a:solidFill>
                        <a:srgbClr val="C5C9E2"/>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buNone/>
                      </a:pPr>
                      <a:r>
                        <a:rPr lang="vi-VN" sz="950" b="1" dirty="0">
                          <a:solidFill>
                            <a:srgbClr val="E1590C"/>
                          </a:solidFill>
                          <a:latin typeface="Arial" pitchFamily="34" charset="0"/>
                          <a:ea typeface="Arial" pitchFamily="34" charset="-122"/>
                          <a:cs typeface="Arial" pitchFamily="34" charset="-120"/>
                        </a:rPr>
                        <a:t>27/11/2026</a:t>
                      </a:r>
                      <a:endParaRPr lang="vi-VN"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6350" cap="flat" cmpd="sng" algn="ctr">
                      <a:solidFill>
                        <a:srgbClr val="C5C9E2"/>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Hạn cuối nộp hồ sơ.</a:t>
                      </a:r>
                      <a:endParaRPr lang="vi-VN"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6350" cap="flat" cmpd="sng" algn="ctr">
                      <a:solidFill>
                        <a:srgbClr val="C5C9E2"/>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L="0" indent="0">
                        <a:buNone/>
                      </a:pPr>
                      <a:r>
                        <a:rPr lang="vi-VN" sz="950" b="1" dirty="0">
                          <a:solidFill>
                            <a:srgbClr val="1B1555"/>
                          </a:solidFill>
                          <a:latin typeface="Arial" pitchFamily="34" charset="0"/>
                          <a:ea typeface="Arial" pitchFamily="34" charset="-122"/>
                          <a:cs typeface="Arial" pitchFamily="34" charset="-120"/>
                        </a:rPr>
                        <a:t>09/12/2026</a:t>
                      </a:r>
                      <a:endParaRPr lang="vi-VN"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6350" cap="flat" cmpd="sng" algn="ctr">
                      <a:solidFill>
                        <a:srgbClr val="C5C9E2"/>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Công bố nhà sáng lập được chọn và ghép với nhà bảo trợ.</a:t>
                      </a:r>
                      <a:endParaRPr lang="vi-VN"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6350" cap="flat" cmpd="sng" algn="ctr">
                      <a:solidFill>
                        <a:srgbClr val="C5C9E2"/>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L="0" indent="0">
                        <a:buNone/>
                      </a:pPr>
                      <a:r>
                        <a:rPr lang="vi-VN" sz="950" b="1" dirty="0">
                          <a:solidFill>
                            <a:srgbClr val="1B1555"/>
                          </a:solidFill>
                          <a:latin typeface="Arial" pitchFamily="34" charset="0"/>
                          <a:ea typeface="Arial" pitchFamily="34" charset="-122"/>
                          <a:cs typeface="Arial" pitchFamily="34" charset="-120"/>
                        </a:rPr>
                        <a:t>04/01/2027</a:t>
                      </a:r>
                      <a:endParaRPr lang="vi-VN"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6350" cap="flat" cmpd="sng" algn="ctr">
                      <a:solidFill>
                        <a:srgbClr val="C5C9E2"/>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Chương trình bắt đầu. Thống nhất kế hoạch tăng trưởng.</a:t>
                      </a:r>
                      <a:endParaRPr lang="vi-VN"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6350" cap="flat" cmpd="sng" algn="ctr">
                      <a:solidFill>
                        <a:srgbClr val="C5C9E2"/>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marL="0" indent="0">
                        <a:buNone/>
                      </a:pPr>
                      <a:r>
                        <a:rPr lang="vi-VN" sz="950" b="1" dirty="0">
                          <a:solidFill>
                            <a:srgbClr val="1B1555"/>
                          </a:solidFill>
                          <a:latin typeface="Arial" pitchFamily="34" charset="0"/>
                          <a:ea typeface="Arial" pitchFamily="34" charset="-122"/>
                          <a:cs typeface="Arial" pitchFamily="34" charset="-120"/>
                        </a:rPr>
                        <a:t>12/2027</a:t>
                      </a:r>
                      <a:endParaRPr lang="vi-VN"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0" cap="flat" cmpd="sng" algn="ctr">
                      <a:noFill/>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Sự kiện tổng kết.</a:t>
                      </a:r>
                      <a:endParaRPr lang="vi-VN"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0" cap="flat" cmpd="sng" algn="ctr">
                      <a:noFill/>
                    </a:lnB>
                  </a:tcPr>
                </a:tc>
                <a:extLst>
                  <a:ext uri="{0D108BD9-81ED-4DB2-BD59-A6C34878D82A}">
                    <a16:rowId xmlns:a16="http://schemas.microsoft.com/office/drawing/2014/main" val="10004"/>
                  </a:ext>
                </a:extLst>
              </a:tr>
            </a:tbl>
          </a:graphicData>
        </a:graphic>
      </p:graphicFrame>
      <p:sp>
        <p:nvSpPr>
          <p:cNvPr id="31" name="Shape 25"/>
          <p:cNvSpPr/>
          <p:nvPr/>
        </p:nvSpPr>
        <p:spPr>
          <a:xfrm>
            <a:off x="0" y="9875520"/>
            <a:ext cx="7562850" cy="813118"/>
          </a:xfrm>
          <a:prstGeom prst="rect">
            <a:avLst/>
          </a:prstGeom>
          <a:solidFill>
            <a:srgbClr val="1B1555"/>
          </a:solidFill>
          <a:ln w="12700">
            <a:solidFill>
              <a:srgbClr val="333333"/>
            </a:solidFill>
            <a:prstDash val="solid"/>
          </a:ln>
        </p:spPr>
        <p:txBody>
          <a:bodyPr/>
          <a:lstStyle/>
          <a:p>
            <a:endParaRPr lang="vi-VN"/>
          </a:p>
        </p:txBody>
      </p:sp>
      <p:sp>
        <p:nvSpPr>
          <p:cNvPr id="32" name="Text 26"/>
          <p:cNvSpPr txBox="1"/>
          <p:nvPr/>
        </p:nvSpPr>
        <p:spPr>
          <a:xfrm>
            <a:off x="502920" y="10003536"/>
            <a:ext cx="6556248" cy="438912"/>
          </a:xfrm>
          <a:prstGeom prst="rect">
            <a:avLst/>
          </a:prstGeom>
          <a:noFill/>
          <a:ln/>
        </p:spPr>
        <p:txBody>
          <a:bodyPr wrap="square" lIns="0" tIns="0" rIns="0" bIns="0" rtlCol="0" anchor="ctr"/>
          <a:lstStyle/>
          <a:p>
            <a:pPr marL="0" indent="0">
              <a:lnSpc>
                <a:spcPct val="125000"/>
              </a:lnSpc>
              <a:buNone/>
            </a:pPr>
            <a:r>
              <a:rPr lang="vi-VN" sz="600" dirty="0">
                <a:solidFill>
                  <a:srgbClr val="FBF8F3"/>
                </a:solidFill>
                <a:latin typeface="Arial" pitchFamily="34" charset="0"/>
                <a:ea typeface="Arial" pitchFamily="34" charset="-122"/>
                <a:cs typeface="Arial" pitchFamily="34" charset="-120"/>
              </a:rPr>
              <a:t>The MinhDuc Foundation is a private company limited by guarantee registered in England and Wales, company number 17325378.</a:t>
            </a:r>
            <a:endParaRPr lang="vi-VN" sz="600" dirty="0"/>
          </a:p>
          <a:p>
            <a:pPr marL="0" indent="0">
              <a:lnSpc>
                <a:spcPct val="125000"/>
              </a:lnSpc>
              <a:buNone/>
            </a:pPr>
            <a:r>
              <a:rPr lang="vi-VN" sz="600" dirty="0">
                <a:solidFill>
                  <a:srgbClr val="FBF8F3"/>
                </a:solidFill>
                <a:latin typeface="Arial" pitchFamily="34" charset="0"/>
                <a:ea typeface="Arial" pitchFamily="34" charset="-122"/>
                <a:cs typeface="Arial" pitchFamily="34" charset="-120"/>
              </a:rPr>
              <a:t>Registered office: Unit 3, Ibex House, 2a Leytonstone Road, London E15 1SE.</a:t>
            </a:r>
            <a:endParaRPr lang="vi-VN" sz="600" dirty="0"/>
          </a:p>
          <a:p>
            <a:pPr marL="0" indent="0">
              <a:lnSpc>
                <a:spcPct val="125000"/>
              </a:lnSpc>
              <a:buNone/>
            </a:pPr>
            <a:r>
              <a:rPr lang="vi-VN" sz="600" dirty="0">
                <a:solidFill>
                  <a:srgbClr val="FBF8F3"/>
                </a:solidFill>
                <a:latin typeface="Arial" pitchFamily="34" charset="0"/>
                <a:ea typeface="Arial" pitchFamily="34" charset="-122"/>
                <a:cs typeface="Arial" pitchFamily="34" charset="-120"/>
              </a:rPr>
              <a:t>Member of the British Chamber of Commerce Vietnam.</a:t>
            </a:r>
            <a:endParaRPr lang="vi-VN" sz="600" dirty="0"/>
          </a:p>
          <a:p>
            <a:pPr marL="0" indent="0">
              <a:lnSpc>
                <a:spcPct val="125000"/>
              </a:lnSpc>
              <a:buNone/>
            </a:pPr>
            <a:r>
              <a:rPr lang="vi-VN" sz="600" dirty="0">
                <a:solidFill>
                  <a:srgbClr val="FBF8F3"/>
                </a:solidFill>
                <a:latin typeface="Arial" pitchFamily="34" charset="0"/>
                <a:ea typeface="Arial" pitchFamily="34" charset="-122"/>
                <a:cs typeface="Arial" pitchFamily="34" charset="-120"/>
              </a:rPr>
              <a:t>Bản tiếng Việt chỉ để tham khảo. Nếu có khác biệt, bản tiếng Anh được ưu tiên áp dụng.</a:t>
            </a:r>
            <a:endParaRPr lang="vi-VN" sz="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7562850" cy="2395728"/>
          </a:xfrm>
          <a:prstGeom prst="rect">
            <a:avLst/>
          </a:prstGeom>
          <a:solidFill>
            <a:srgbClr val="1B1555"/>
          </a:solidFill>
          <a:ln w="12700">
            <a:solidFill>
              <a:srgbClr val="333333"/>
            </a:solidFill>
            <a:prstDash val="solid"/>
          </a:ln>
        </p:spPr>
        <p:txBody>
          <a:bodyPr/>
          <a:lstStyle/>
          <a:p>
            <a:endParaRPr lang="vi-VN"/>
          </a:p>
        </p:txBody>
      </p:sp>
      <p:pic>
        <p:nvPicPr>
          <p:cNvPr id="3" name="Image 0" descr="The MinhDuc Foundation logo"/>
          <p:cNvPicPr>
            <a:picLocks noChangeAspect="1"/>
          </p:cNvPicPr>
          <p:nvPr/>
        </p:nvPicPr>
        <p:blipFill>
          <a:blip r:embed="rId4"/>
          <a:stretch>
            <a:fillRect/>
          </a:stretch>
        </p:blipFill>
        <p:spPr>
          <a:xfrm>
            <a:off x="502920" y="292608"/>
            <a:ext cx="1594714" cy="548640"/>
          </a:xfrm>
          <a:prstGeom prst="rect">
            <a:avLst/>
          </a:prstGeom>
        </p:spPr>
      </p:pic>
      <p:sp>
        <p:nvSpPr>
          <p:cNvPr id="4" name="Text 1"/>
          <p:cNvSpPr txBox="1"/>
          <p:nvPr/>
        </p:nvSpPr>
        <p:spPr>
          <a:xfrm>
            <a:off x="502920" y="877824"/>
            <a:ext cx="5486400" cy="182880"/>
          </a:xfrm>
          <a:prstGeom prst="rect">
            <a:avLst/>
          </a:prstGeom>
          <a:noFill/>
          <a:ln/>
        </p:spPr>
        <p:txBody>
          <a:bodyPr wrap="square" lIns="0" tIns="0" rIns="0" bIns="0" rtlCol="0" anchor="ctr"/>
          <a:lstStyle/>
          <a:p>
            <a:pPr marL="0" indent="0">
              <a:buNone/>
            </a:pPr>
            <a:r>
              <a:rPr lang="vi-VN" sz="850" kern="0" spc="160" dirty="0">
                <a:solidFill>
                  <a:srgbClr val="9FB2C9"/>
                </a:solidFill>
                <a:latin typeface="Arial" pitchFamily="34" charset="0"/>
                <a:ea typeface="Arial" pitchFamily="34" charset="-122"/>
                <a:cs typeface="Arial" pitchFamily="34" charset="-120"/>
              </a:rPr>
              <a:t>INTEGRITY OPENS DOORS</a:t>
            </a:r>
            <a:endParaRPr lang="vi-VN" sz="850" dirty="0"/>
          </a:p>
        </p:txBody>
      </p:sp>
      <p:sp>
        <p:nvSpPr>
          <p:cNvPr id="91" name="Collab label"/>
          <p:cNvSpPr txBox="1"/>
          <p:nvPr/>
        </p:nvSpPr>
        <p:spPr>
          <a:xfrm>
            <a:off x="3858768" y="312064"/>
            <a:ext cx="3200400" cy="160000"/>
          </a:xfrm>
          <a:prstGeom prst="rect">
            <a:avLst/>
          </a:prstGeom>
          <a:noFill/>
          <a:ln/>
        </p:spPr>
        <p:txBody>
          <a:bodyPr wrap="square" lIns="0" tIns="0" rIns="0" bIns="0" rtlCol="0" anchor="ctr"/>
          <a:lstStyle/>
          <a:p>
            <a:pPr marL="0" indent="0" algn="r">
              <a:buNone/>
            </a:pPr>
            <a:r>
              <a:rPr lang="vi-VN" sz="850" kern="0" spc="160" dirty="0">
                <a:solidFill>
                  <a:srgbClr val="9FB2C9"/>
                </a:solidFill>
                <a:latin typeface="Arial" pitchFamily="34" charset="0"/>
                <a:ea typeface="Arial" pitchFamily="34" charset="-122"/>
                <a:cs typeface="Arial" pitchFamily="34" charset="-120"/>
              </a:rPr>
              <a:t>IN COLLABORATION WITH</a:t>
            </a:r>
            <a:endParaRPr lang="vi-VN" sz="850" dirty="0"/>
          </a:p>
        </p:txBody>
      </p:sp>
      <p:sp>
        <p:nvSpPr>
          <p:cNvPr id="94" name="Logo tile"/>
          <p:cNvSpPr/>
          <p:nvPr/>
        </p:nvSpPr>
        <p:spPr>
          <a:xfrm>
            <a:off x="5739136" y="512064"/>
            <a:ext cx="1320032" cy="466344"/>
          </a:xfrm>
          <a:prstGeom prst="rect">
            <a:avLst/>
          </a:prstGeom>
          <a:solidFill>
            <a:srgbClr val="FFFFFF"/>
          </a:solidFill>
          <a:ln w="12700">
            <a:noFill/>
          </a:ln>
        </p:spPr>
        <p:txBody>
          <a:bodyPr/>
          <a:lstStyle/>
          <a:p>
            <a:endParaRPr lang="vi-VN"/>
          </a:p>
        </p:txBody>
      </p:sp>
      <p:pic>
        <p:nvPicPr>
          <p:cNvPr id="95" name="BritCham logo" descr="British Chamber of Commerce Vietnam (BritCham) logo"/>
          <p:cNvPicPr>
            <a:picLocks noChangeAspect="1"/>
          </p:cNvPicPr>
          <p:nvPr/>
        </p:nvPicPr>
        <p:blipFill>
          <a:blip r:embed="rId90"/>
          <a:stretch>
            <a:fillRect/>
          </a:stretch>
        </p:blipFill>
        <p:spPr>
          <a:xfrm>
            <a:off x="5830576" y="585216"/>
            <a:ext cx="1137152" cy="320040"/>
          </a:xfrm>
          <a:prstGeom prst="rect">
            <a:avLst/>
          </a:prstGeom>
        </p:spPr>
      </p:pic>
      <p:sp>
        <p:nvSpPr>
          <p:cNvPr id="5" name="Shape 2"/>
          <p:cNvSpPr/>
          <p:nvPr/>
        </p:nvSpPr>
        <p:spPr>
          <a:xfrm>
            <a:off x="502920" y="1133856"/>
            <a:ext cx="868680" cy="36576"/>
          </a:xfrm>
          <a:prstGeom prst="rect">
            <a:avLst/>
          </a:prstGeom>
          <a:solidFill>
            <a:srgbClr val="E1590C"/>
          </a:solidFill>
          <a:ln w="12700">
            <a:solidFill>
              <a:srgbClr val="333333"/>
            </a:solidFill>
            <a:prstDash val="solid"/>
          </a:ln>
        </p:spPr>
        <p:txBody>
          <a:bodyPr/>
          <a:lstStyle/>
          <a:p>
            <a:endParaRPr lang="vi-VN"/>
          </a:p>
        </p:txBody>
      </p:sp>
      <p:sp>
        <p:nvSpPr>
          <p:cNvPr id="6" name="Text 3"/>
          <p:cNvSpPr txBox="1"/>
          <p:nvPr/>
        </p:nvSpPr>
        <p:spPr>
          <a:xfrm>
            <a:off x="502920" y="1316736"/>
            <a:ext cx="6400800" cy="566928"/>
          </a:xfrm>
          <a:prstGeom prst="rect">
            <a:avLst/>
          </a:prstGeom>
          <a:noFill/>
          <a:ln/>
        </p:spPr>
        <p:txBody>
          <a:bodyPr wrap="square" lIns="0" tIns="0" rIns="0" bIns="0" rtlCol="0" anchor="ctr"/>
          <a:lstStyle/>
          <a:p>
            <a:pPr marL="0" indent="0">
              <a:buNone/>
            </a:pPr>
            <a:r>
              <a:rPr lang="vi-VN" sz="3000" b="1" dirty="0">
                <a:solidFill>
                  <a:srgbClr val="FBF8F3"/>
                </a:solidFill>
                <a:latin typeface="Montserrat" pitchFamily="34" charset="0"/>
                <a:ea typeface="Montserrat" pitchFamily="34" charset="-122"/>
                <a:cs typeface="Montserrat" pitchFamily="34" charset="-120"/>
              </a:rPr>
              <a:t>Mở Cửa · Open Doors</a:t>
            </a:r>
            <a:endParaRPr lang="vi-VN" sz="3000" dirty="0"/>
          </a:p>
        </p:txBody>
      </p:sp>
      <p:sp>
        <p:nvSpPr>
          <p:cNvPr id="7" name="Text 4"/>
          <p:cNvSpPr txBox="1"/>
          <p:nvPr/>
        </p:nvSpPr>
        <p:spPr>
          <a:xfrm>
            <a:off x="502920" y="1901952"/>
            <a:ext cx="6556248" cy="320040"/>
          </a:xfrm>
          <a:prstGeom prst="rect">
            <a:avLst/>
          </a:prstGeom>
          <a:noFill/>
          <a:ln/>
        </p:spPr>
        <p:txBody>
          <a:bodyPr wrap="square" lIns="0" tIns="0" rIns="0" bIns="0" rtlCol="0" anchor="ctr"/>
          <a:lstStyle/>
          <a:p>
            <a:pPr marL="0" indent="0">
              <a:buNone/>
            </a:pPr>
            <a:r>
              <a:rPr lang="en-GB" sz="1600" dirty="0" b="1">
                <a:solidFill>
                  <a:srgbClr val="E1590C"/>
                </a:solidFill>
                <a:latin typeface="Arial" pitchFamily="34" charset="0"/>
                <a:ea typeface="Arial" pitchFamily="34" charset="-122"/>
                <a:cs typeface="Arial" pitchFamily="34" charset="-120"/>
              </a:rPr>
              <a:t>What to Submit and How to Apply</a:t>
            </a:r>
            <a:r>
              <a:rPr lang="vi-VN" sz="1200" dirty="0" b="1">
                <a:solidFill>
                  <a:srgbClr val="F7A26B"/>
                </a:solidFill>
                <a:latin typeface="Arial" pitchFamily="34" charset="0"/>
                <a:ea typeface="Arial" pitchFamily="34" charset="-122"/>
                <a:cs typeface="Arial" pitchFamily="34" charset="-120"/>
              </a:rPr>
              <a:t>  (Hồ sơ cần nộp và cách nộp)</a:t>
            </a:r>
            <a:endParaRPr lang="vi-VN" sz="1050" dirty="0"/>
          </a:p>
        </p:txBody>
      </p:sp>
      <p:sp>
        <p:nvSpPr>
          <p:cNvPr id="8" name="Text 5"/>
          <p:cNvSpPr txBox="1"/>
          <p:nvPr/>
        </p:nvSpPr>
        <p:spPr>
          <a:xfrm>
            <a:off x="502920" y="2697480"/>
            <a:ext cx="6556248" cy="566928"/>
          </a:xfrm>
          <a:prstGeom prst="rect">
            <a:avLst/>
          </a:prstGeom>
          <a:noFill/>
          <a:ln/>
        </p:spPr>
        <p:txBody>
          <a:bodyPr wrap="square" lIns="0" tIns="0" rIns="0" bIns="0" rtlCol="0" anchor="ctr"/>
          <a:lstStyle/>
          <a:p>
            <a:pPr marL="0" indent="0">
              <a:lnSpc>
                <a:spcPct val="120000"/>
              </a:lnSpc>
              <a:buNone/>
            </a:pPr>
            <a:r>
              <a:rPr lang="vi-VN" sz="1300" b="1" dirty="0">
                <a:solidFill>
                  <a:srgbClr val="1B1555"/>
                </a:solidFill>
                <a:latin typeface="Arial" pitchFamily="34" charset="0"/>
                <a:ea typeface="Arial" pitchFamily="34" charset="-122"/>
                <a:cs typeface="Arial" pitchFamily="34" charset="-120"/>
              </a:rPr>
              <a:t>Mọi ứng viên đều ký bản cam kết. Chúng tôi chỉ yêu cầu giấy tờ khi bạn vào danh sách rút gọn, trước buổi phỏng vấn.</a:t>
            </a:r>
            <a:endParaRPr lang="vi-VN" sz="1300" dirty="0"/>
          </a:p>
        </p:txBody>
      </p:sp>
      <p:sp>
        <p:nvSpPr>
          <p:cNvPr id="9" name="Shape 6"/>
          <p:cNvSpPr/>
          <p:nvPr/>
        </p:nvSpPr>
        <p:spPr>
          <a:xfrm>
            <a:off x="502920" y="3374720"/>
            <a:ext cx="6556248" cy="18288"/>
          </a:xfrm>
          <a:prstGeom prst="rect">
            <a:avLst/>
          </a:prstGeom>
          <a:solidFill>
            <a:srgbClr val="1B1555"/>
          </a:solidFill>
          <a:ln w="12700">
            <a:solidFill>
              <a:srgbClr val="333333"/>
            </a:solidFill>
            <a:prstDash val="solid"/>
          </a:ln>
        </p:spPr>
        <p:txBody>
          <a:bodyPr/>
          <a:lstStyle/>
          <a:p>
            <a:endParaRPr lang="vi-VN"/>
          </a:p>
        </p:txBody>
      </p:sp>
      <p:sp>
        <p:nvSpPr>
          <p:cNvPr id="10" name="Text 7"/>
          <p:cNvSpPr txBox="1"/>
          <p:nvPr/>
        </p:nvSpPr>
        <p:spPr>
          <a:xfrm>
            <a:off x="502920" y="3447872"/>
            <a:ext cx="6556248" cy="182880"/>
          </a:xfrm>
          <a:prstGeom prst="rect">
            <a:avLst/>
          </a:prstGeom>
          <a:noFill/>
          <a:ln/>
        </p:spPr>
        <p:txBody>
          <a:bodyPr wrap="square" lIns="0" tIns="0" rIns="0" bIns="0" rtlCol="0" anchor="t"/>
          <a:lstStyle/>
          <a:p>
            <a:pPr marL="0" indent="0">
              <a:buNone/>
            </a:pPr>
            <a:r>
              <a:rPr lang="vi-VN" sz="800" b="1" kern="0" spc="140" dirty="0">
                <a:solidFill>
                  <a:srgbClr val="E1590C"/>
                </a:solidFill>
                <a:latin typeface="Arial" pitchFamily="34" charset="0"/>
                <a:ea typeface="Arial" pitchFamily="34" charset="-122"/>
                <a:cs typeface="Arial" pitchFamily="34" charset="-120"/>
              </a:rPr>
              <a:t>HỒ SƠ CẦN NỘP</a:t>
            </a:r>
            <a:endParaRPr lang="vi-VN" sz="800" dirty="0"/>
          </a:p>
        </p:txBody>
      </p:sp>
      <p:sp>
        <p:nvSpPr>
          <p:cNvPr id="11" name="Text 8"/>
          <p:cNvSpPr txBox="1"/>
          <p:nvPr/>
        </p:nvSpPr>
        <p:spPr>
          <a:xfrm>
            <a:off x="502920" y="7069936"/>
            <a:ext cx="6556248" cy="980000"/>
          </a:xfrm>
          <a:prstGeom prst="rect">
            <a:avLst/>
          </a:prstGeom>
          <a:noFill/>
          <a:ln/>
        </p:spPr>
        <p:txBody>
          <a:bodyPr wrap="square" lIns="0" tIns="0" rIns="0" bIns="0" rtlCol="0" anchor="t"/>
          <a:lstStyle/>
          <a:p>
            <a:pPr marL="0" indent="0">
              <a:lnSpc>
                <a:spcPct val="125000"/>
              </a:lnSpc>
              <a:buNone/>
            </a:pPr>
            <a:r>
              <a:rPr lang="en-GB" sz="1000" dirty="0">
                <a:solidFill>
                  <a:srgbClr val="2A3244"/>
                </a:solidFill>
                <a:latin typeface="Arial" pitchFamily="34" charset="0"/>
                <a:ea typeface="Arial" pitchFamily="34" charset="-122"/>
                <a:cs typeface="Arial" pitchFamily="34" charset="-120"/>
              </a:rPr>
              <a:t>“I confirm that I meet all seven eligibility criteria, and that everything in this application is true and complete. I understand that if any information is false or misleading, my application can be rejected at any stage, and I can be removed from the programme even after selection.”</a:t>
            </a:r>
            <a:endParaRPr lang="en-GB" sz="1000" dirty="0"/>
          </a:p>
          <a:p>
            <a:pPr marL="0" indent="0">
              <a:lnSpc>
                <a:spcPct val="125000"/>
              </a:lnSpc>
              <a:buNone/>
              <a:spcBef>
                <a:spcPts val="400"/>
              </a:spcBef>
            </a:pPr>
            <a:r>
              <a:rPr lang="vi-VN" sz="850" dirty="0" i="1">
                <a:solidFill>
                  <a:srgbClr val="5A6273"/>
                </a:solidFill>
                <a:latin typeface="Arial" pitchFamily="34" charset="0"/>
                <a:ea typeface="Arial" pitchFamily="34" charset="-122"/>
                <a:cs typeface="Arial" pitchFamily="34" charset="-120"/>
              </a:rPr>
              <a:t>Bản dịch tham khảo: “Tôi xác nhận rằng tôi đáp ứng đủ bảy điều kiện tham gia, và mọi thông tin trong hồ sơ này là đúng sự thật và đầy đủ. Tôi hiểu rằng nếu có thông tin sai lệch hoặc gây hiểu nhầm, hồ sơ của tôi có thể bị loại ở bất kỳ giai đoạn nào, và tôi có thể bị rút khỏi chương trình kể cả sau khi đã được chọn.”</a:t>
            </a:r>
            <a:endParaRPr lang="en-GB" sz="1000" dirty="0"/>
          </a:p>
        </p:txBody>
      </p:sp>
      <p:sp>
        <p:nvSpPr>
          <p:cNvPr id="12" name="Shape 9"/>
          <p:cNvSpPr/>
          <p:nvPr/>
        </p:nvSpPr>
        <p:spPr>
          <a:xfrm>
            <a:off x="502920" y="6777328"/>
            <a:ext cx="6556248" cy="18288"/>
          </a:xfrm>
          <a:prstGeom prst="rect">
            <a:avLst/>
          </a:prstGeom>
          <a:solidFill>
            <a:srgbClr val="1B1555"/>
          </a:solidFill>
          <a:ln w="12700">
            <a:solidFill>
              <a:srgbClr val="333333"/>
            </a:solidFill>
            <a:prstDash val="solid"/>
          </a:ln>
        </p:spPr>
        <p:txBody>
          <a:bodyPr/>
          <a:lstStyle/>
          <a:p>
            <a:endParaRPr lang="vi-VN"/>
          </a:p>
        </p:txBody>
      </p:sp>
      <p:sp>
        <p:nvSpPr>
          <p:cNvPr id="13" name="Text 10"/>
          <p:cNvSpPr txBox="1"/>
          <p:nvPr/>
        </p:nvSpPr>
        <p:spPr>
          <a:xfrm>
            <a:off x="502920" y="6850480"/>
            <a:ext cx="6556248" cy="182880"/>
          </a:xfrm>
          <a:prstGeom prst="rect">
            <a:avLst/>
          </a:prstGeom>
          <a:noFill/>
          <a:ln/>
        </p:spPr>
        <p:txBody>
          <a:bodyPr wrap="square" lIns="0" tIns="0" rIns="0" bIns="0" rtlCol="0" anchor="t"/>
          <a:lstStyle/>
          <a:p>
            <a:pPr marL="0" indent="0">
              <a:buNone/>
            </a:pPr>
            <a:r>
              <a:rPr lang="vi-VN" sz="800" b="1" kern="0" spc="140" dirty="0">
                <a:solidFill>
                  <a:srgbClr val="E1590C"/>
                </a:solidFill>
                <a:latin typeface="Arial" pitchFamily="34" charset="0"/>
                <a:ea typeface="Arial" pitchFamily="34" charset="-122"/>
                <a:cs typeface="Arial" pitchFamily="34" charset="-120"/>
              </a:rPr>
              <a:t>BẢN CAM KẾT · KÝ BẰNG TIẾNG ANH</a:t>
            </a:r>
            <a:endParaRPr lang="vi-VN" sz="800" dirty="0"/>
          </a:p>
        </p:txBody>
      </p:sp>
      <p:sp>
        <p:nvSpPr>
          <p:cNvPr id="15" name="Shape 11"/>
          <p:cNvSpPr/>
          <p:nvPr/>
        </p:nvSpPr>
        <p:spPr>
          <a:xfrm>
            <a:off x="502920" y="8269936"/>
            <a:ext cx="6556248" cy="18288"/>
          </a:xfrm>
          <a:prstGeom prst="rect">
            <a:avLst/>
          </a:prstGeom>
          <a:solidFill>
            <a:srgbClr val="1B1555"/>
          </a:solidFill>
          <a:ln w="12700">
            <a:solidFill>
              <a:srgbClr val="333333"/>
            </a:solidFill>
            <a:prstDash val="solid"/>
          </a:ln>
        </p:spPr>
        <p:txBody>
          <a:bodyPr/>
          <a:lstStyle/>
          <a:p>
            <a:endParaRPr lang="vi-VN"/>
          </a:p>
        </p:txBody>
      </p:sp>
      <p:sp>
        <p:nvSpPr>
          <p:cNvPr id="16" name="Text 12"/>
          <p:cNvSpPr txBox="1"/>
          <p:nvPr/>
        </p:nvSpPr>
        <p:spPr>
          <a:xfrm>
            <a:off x="502920" y="8343088"/>
            <a:ext cx="6556248" cy="182880"/>
          </a:xfrm>
          <a:prstGeom prst="rect">
            <a:avLst/>
          </a:prstGeom>
          <a:noFill/>
          <a:ln/>
        </p:spPr>
        <p:txBody>
          <a:bodyPr wrap="square" lIns="0" tIns="0" rIns="0" bIns="0" rtlCol="0" anchor="t"/>
          <a:lstStyle/>
          <a:p>
            <a:pPr marL="0" indent="0">
              <a:buNone/>
            </a:pPr>
            <a:r>
              <a:rPr lang="vi-VN" sz="800" b="1" kern="0" spc="140" dirty="0">
                <a:solidFill>
                  <a:srgbClr val="E1590C"/>
                </a:solidFill>
                <a:latin typeface="Arial" pitchFamily="34" charset="0"/>
                <a:ea typeface="Arial" pitchFamily="34" charset="-122"/>
                <a:cs typeface="Arial" pitchFamily="34" charset="-120"/>
              </a:rPr>
              <a:t>THÔNG TIN CỦA BẠN</a:t>
            </a:r>
            <a:endParaRPr lang="vi-VN" sz="800" dirty="0"/>
          </a:p>
        </p:txBody>
      </p:sp>
      <p:sp>
        <p:nvSpPr>
          <p:cNvPr id="17" name="Text 13"/>
          <p:cNvSpPr txBox="1"/>
          <p:nvPr/>
        </p:nvSpPr>
        <p:spPr>
          <a:xfrm>
            <a:off x="502920" y="8562544"/>
            <a:ext cx="6556248" cy="400000"/>
          </a:xfrm>
          <a:prstGeom prst="rect">
            <a:avLst/>
          </a:prstGeom>
          <a:noFill/>
          <a:ln/>
        </p:spPr>
        <p:txBody>
          <a:bodyPr wrap="square" lIns="0" tIns="0" rIns="0" bIns="0" rtlCol="0" anchor="t"/>
          <a:lstStyle/>
          <a:p>
            <a:pPr marL="0" indent="0">
              <a:lnSpc>
                <a:spcPct val="125000"/>
              </a:lnSpc>
              <a:buNone/>
            </a:pPr>
            <a:r>
              <a:rPr lang="vi-VN" sz="1000" dirty="0">
                <a:solidFill>
                  <a:srgbClr val="2A3244"/>
                </a:solidFill>
                <a:latin typeface="Arial" pitchFamily="34" charset="0"/>
                <a:ea typeface="Arial" pitchFamily="34" charset="-122"/>
                <a:cs typeface="Arial" pitchFamily="34" charset="-120"/>
              </a:rPr>
              <a:t>Giấy tờ của bạn chỉ được dùng để xác minh điều kiện tham gia và chỉ hội đồng tuyển chọn được xem. Nếu bạn không được chọn, chúng tôi sẽ xóa giấy tờ sau khi công bố kết quả.</a:t>
            </a:r>
            <a:endParaRPr lang="vi-VN" sz="1000" dirty="0"/>
          </a:p>
        </p:txBody>
      </p:sp>
      <p:graphicFrame>
        <p:nvGraphicFramePr>
          <p:cNvPr id="26" name="Table 3"/>
          <p:cNvGraphicFramePr>
            <a:graphicFrameLocks noGrp="1"/>
          </p:cNvGraphicFramePr>
          <p:nvPr>
            <p:extLst>
              <p:ext uri="{D42A27DB-BD31-4B8C-83A1-F6EECF244321}">
                <p14:modId xmlns:p14="http://schemas.microsoft.com/office/powerpoint/2010/main" val="1579011935"/>
              </p:ext>
            </p:extLst>
          </p:nvPr>
        </p:nvGraphicFramePr>
        <p:xfrm>
          <a:off x="502920" y="3667328"/>
          <a:ext cx="6556248" cy="3050000"/>
        </p:xfrm>
        <a:graphic>
          <a:graphicData uri="http://schemas.openxmlformats.org/drawingml/2006/table">
            <a:tbl>
              <a:tblPr/>
              <a:tblGrid>
                <a:gridCol w="1600200">
                  <a:extLst>
                    <a:ext uri="{9D8B030D-6E8A-4147-A177-3AD203B41FA5}">
                      <a16:colId xmlns:a16="http://schemas.microsoft.com/office/drawing/2014/main" val="20000"/>
                    </a:ext>
                  </a:extLst>
                </a:gridCol>
                <a:gridCol w="2423160">
                  <a:extLst>
                    <a:ext uri="{9D8B030D-6E8A-4147-A177-3AD203B41FA5}">
                      <a16:colId xmlns:a16="http://schemas.microsoft.com/office/drawing/2014/main" val="20001"/>
                    </a:ext>
                  </a:extLst>
                </a:gridCol>
                <a:gridCol w="2532888">
                  <a:extLst>
                    <a:ext uri="{9D8B030D-6E8A-4147-A177-3AD203B41FA5}">
                      <a16:colId xmlns:a16="http://schemas.microsoft.com/office/drawing/2014/main" val="20002"/>
                    </a:ext>
                  </a:extLst>
                </a:gridCol>
              </a:tblGrid>
              <a:tr h="228600">
                <a:tc>
                  <a:txBody>
                    <a:bodyPr/>
                    <a:lstStyle/>
                    <a:p>
                      <a:pPr marL="0" indent="0">
                        <a:buNone/>
                      </a:pPr>
                      <a:r>
                        <a:rPr lang="vi-VN" sz="800" b="1" dirty="0" spc="140">
                          <a:solidFill>
                            <a:srgbClr val="E1590C"/>
                          </a:solidFill>
                          <a:latin typeface="Arial" pitchFamily="34" charset="0"/>
                          <a:ea typeface="Arial" pitchFamily="34" charset="-122"/>
                          <a:cs typeface="Arial" pitchFamily="34" charset="-120"/>
                        </a:rPr>
                        <a:t>ĐIỀU KIỆN</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0" cap="flat" cmpd="sng" algn="ctr">
                      <a:noFill/>
                    </a:lnT>
                    <a:lnB w="6350" cap="flat" cmpd="sng" algn="ctr">
                      <a:solidFill>
                        <a:srgbClr val="E7E2D8"/>
                      </a:solidFill>
                      <a:prstDash val="solid"/>
                      <a:round/>
                      <a:headEnd type="none" w="med" len="med"/>
                      <a:tailEnd type="none" w="med" len="med"/>
                    </a:lnB>
                  </a:tcPr>
                </a:tc>
                <a:tc>
                  <a:txBody>
                    <a:bodyPr/>
                    <a:lstStyle/>
                    <a:p>
                      <a:pPr marL="0" indent="0">
                        <a:buNone/>
                      </a:pPr>
                      <a:r>
                        <a:rPr lang="vi-VN" sz="800" dirty="0" b="1" spc="140">
                          <a:solidFill>
                            <a:srgbClr val="E1590C"/>
                          </a:solidFill>
                          <a:latin typeface="Arial" pitchFamily="34" charset="0"/>
                          <a:ea typeface="Arial" pitchFamily="34" charset="-122"/>
                          <a:cs typeface="Arial" pitchFamily="34" charset="-120"/>
                        </a:rPr>
                        <a:t>NỘP CÙNG ĐƠN</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0" cap="flat" cmpd="sng" algn="ctr">
                      <a:noFill/>
                    </a:lnT>
                    <a:lnB w="6350" cap="flat" cmpd="sng" algn="ctr">
                      <a:solidFill>
                        <a:srgbClr val="E7E2D8"/>
                      </a:solidFill>
                      <a:prstDash val="solid"/>
                      <a:round/>
                      <a:headEnd type="none" w="med" len="med"/>
                      <a:tailEnd type="none" w="med" len="med"/>
                    </a:lnB>
                  </a:tcPr>
                </a:tc>
                <a:tc>
                  <a:txBody>
                    <a:bodyPr/>
                    <a:lstStyle/>
                    <a:p>
                      <a:pPr marL="0" indent="0">
                        <a:buNone/>
                      </a:pPr>
                      <a:r>
                        <a:rPr lang="vi-VN" sz="800" dirty="0" b="1" spc="140">
                          <a:solidFill>
                            <a:srgbClr val="E1590C"/>
                          </a:solidFill>
                          <a:latin typeface="Arial" pitchFamily="34" charset="0"/>
                          <a:ea typeface="Arial" pitchFamily="34" charset="-122"/>
                          <a:cs typeface="Arial" pitchFamily="34" charset="-120"/>
                        </a:rPr>
                        <a:t>NỘP KHI VÀO DANH SÁCH RÚT GỌN</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0" cap="flat" cmpd="sng" algn="ctr">
                      <a:noFill/>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0"/>
                  </a:ext>
                </a:extLst>
              </a:tr>
              <a:tr h="320040">
                <a:tc>
                  <a:txBody>
                    <a:bodyPr/>
                    <a:lstStyle/>
                    <a:p>
                      <a:pPr marL="0" indent="0">
                        <a:buNone/>
                      </a:pPr>
                      <a:r>
                        <a:rPr lang="vi-VN" sz="950" b="1" dirty="0">
                          <a:solidFill>
                            <a:srgbClr val="1B1555"/>
                          </a:solidFill>
                          <a:latin typeface="Arial" pitchFamily="34" charset="0"/>
                          <a:ea typeface="Arial" pitchFamily="34" charset="-122"/>
                          <a:cs typeface="Arial" pitchFamily="34" charset="-120"/>
                        </a:rPr>
                        <a:t>1  Phụ nữ, công dân Việt Nam</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Bản cam kết có chữ ký</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Thẻ căn cước hoặc hộ chiếu Việt Nam</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1"/>
                  </a:ext>
                </a:extLst>
              </a:tr>
              <a:tr h="320040">
                <a:tc>
                  <a:txBody>
                    <a:bodyPr/>
                    <a:lstStyle/>
                    <a:p>
                      <a:pPr marL="0" indent="0">
                        <a:buNone/>
                      </a:pPr>
                      <a:r>
                        <a:rPr lang="vi-VN" sz="950" b="1" dirty="0">
                          <a:solidFill>
                            <a:srgbClr val="1B1555"/>
                          </a:solidFill>
                          <a:latin typeface="Arial" pitchFamily="34" charset="0"/>
                          <a:ea typeface="Arial" pitchFamily="34" charset="-122"/>
                          <a:cs typeface="Arial" pitchFamily="34" charset="-120"/>
                        </a:rPr>
                        <a:t>2  Sinh sống tại Việt Nam</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Địa chỉ nơi ở hiện tại</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Xác nhận thông tin cư trú (Mẫu CT07 trên ứng dụng VNeID), hoặc hóa đơn điện, nước gần đây đứng tên bạn</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2"/>
                  </a:ext>
                </a:extLst>
              </a:tr>
              <a:tr h="320040">
                <a:tc>
                  <a:txBody>
                    <a:bodyPr/>
                    <a:lstStyle/>
                    <a:p>
                      <a:pPr marL="0" indent="0">
                        <a:buNone/>
                      </a:pPr>
                      <a:r>
                        <a:rPr lang="vi-VN" sz="950" b="1" dirty="0">
                          <a:solidFill>
                            <a:srgbClr val="1B1555"/>
                          </a:solidFill>
                          <a:latin typeface="Arial" pitchFamily="34" charset="0"/>
                          <a:ea typeface="Arial" pitchFamily="34" charset="-122"/>
                          <a:cs typeface="Arial" pitchFamily="34" charset="-120"/>
                        </a:rPr>
                        <a:t>3  Người sáng lập và chủ sở hữu</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Vai trò của bạn và tỷ lệ sở hữu (%)</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Giấy chứng nhận đăng ký có tên bạn, hoặc danh sách thành viên hay cổ đông</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3"/>
                  </a:ext>
                </a:extLst>
              </a:tr>
              <a:tr h="320040">
                <a:tc>
                  <a:txBody>
                    <a:bodyPr/>
                    <a:lstStyle/>
                    <a:p>
                      <a:pPr marL="0" indent="0">
                        <a:buNone/>
                      </a:pPr>
                      <a:r>
                        <a:rPr lang="vi-VN" sz="950" b="1" dirty="0">
                          <a:solidFill>
                            <a:srgbClr val="1B1555"/>
                          </a:solidFill>
                          <a:latin typeface="Arial" pitchFamily="34" charset="0"/>
                          <a:ea typeface="Arial" pitchFamily="34" charset="-122"/>
                          <a:cs typeface="Arial" pitchFamily="34" charset="-120"/>
                        </a:rPr>
                        <a:t>4  Đăng ký và hoạt động tại Việt Nam</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Mã số doanh nghiệp (mã số thuế), địa chỉ đăng ký và địa chỉ kinh doanh</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Giấy chứng nhận đăng ký doanh nghiệp, hoặc Giấy chứng nhận đăng ký hộ kinh doanh</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4"/>
                  </a:ext>
                </a:extLst>
              </a:tr>
              <a:tr h="320040">
                <a:tc>
                  <a:txBody>
                    <a:bodyPr/>
                    <a:lstStyle/>
                    <a:p>
                      <a:pPr marL="0" indent="0">
                        <a:buNone/>
                      </a:pPr>
                      <a:r>
                        <a:rPr lang="vi-VN" sz="950" b="1" dirty="0">
                          <a:solidFill>
                            <a:srgbClr val="1B1555"/>
                          </a:solidFill>
                          <a:latin typeface="Arial" pitchFamily="34" charset="0"/>
                          <a:ea typeface="Arial" pitchFamily="34" charset="-122"/>
                          <a:cs typeface="Arial" pitchFamily="34" charset="-120"/>
                        </a:rPr>
                        <a:t>5  Kinh doanh hai năm, có doanh thu</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Ngày đăng ký lần đầu; khoảng doanh thu từng năm trong hai năm gần nhất; số khách hàng trả tiền</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Báo cáo tài chính hoặc tờ khai quyết toán thuế hai năm gần nhất</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5"/>
                  </a:ext>
                </a:extLst>
              </a:tr>
              <a:tr h="320040">
                <a:tc>
                  <a:txBody>
                    <a:bodyPr/>
                    <a:lstStyle/>
                    <a:p>
                      <a:pPr marL="0" indent="0">
                        <a:buNone/>
                      </a:pPr>
                      <a:r>
                        <a:rPr lang="vi-VN" sz="950" b="1" dirty="0">
                          <a:solidFill>
                            <a:srgbClr val="1B1555"/>
                          </a:solidFill>
                          <a:latin typeface="Arial" pitchFamily="34" charset="0"/>
                          <a:ea typeface="Arial" pitchFamily="34" charset="-122"/>
                          <a:cs typeface="Arial" pitchFamily="34" charset="-120"/>
                        </a:rPr>
                        <a:t>6  Hội viên BritCham Vietnam</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Bạn đã là hội viên chưa; nếu chưa, xác nhận sẽ đăng ký nếu được chọn</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Xác nhận hội viên trước ngày 04/01/2027</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7"/>
                  </a:ext>
                </a:extLst>
              </a:tr>
              <a:tr h="320040">
                <a:tc>
                  <a:txBody>
                    <a:bodyPr/>
                    <a:lstStyle/>
                    <a:p>
                      <a:pPr marL="0" indent="0">
                        <a:buNone/>
                      </a:pPr>
                      <a:r>
                        <a:rPr lang="vi-VN" sz="950" b="1" dirty="0">
                          <a:solidFill>
                            <a:srgbClr val="1B1555"/>
                          </a:solidFill>
                          <a:latin typeface="Arial" pitchFamily="34" charset="0"/>
                          <a:ea typeface="Arial" pitchFamily="34" charset="-122"/>
                          <a:cs typeface="Arial" pitchFamily="34" charset="-120"/>
                        </a:rPr>
                        <a:t>7  Tiếng Anh trong công việc</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Đơn đăng ký viết bằng tiếng Anh</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vi-VN" sz="950" dirty="0">
                          <a:solidFill>
                            <a:srgbClr val="2A3244"/>
                          </a:solidFill>
                          <a:latin typeface="Arial" pitchFamily="34" charset="0"/>
                          <a:ea typeface="Arial" pitchFamily="34" charset="-122"/>
                          <a:cs typeface="Arial" pitchFamily="34" charset="-120"/>
                        </a:rPr>
                        <a:t>Phỏng vấn</a:t>
                      </a:r>
                      <a:endParaRPr lang="vi-VN" sz="950" dirty="0">
                        <a:latin typeface="Arial" charset="0"/>
                        <a:ea typeface="Arial" charset="0"/>
                        <a:cs typeface="Arial" charset="0"/>
                      </a:endParaRPr>
                    </a:p>
                  </a:txBody>
                  <a:tcPr marL="0" marR="91440" marT="32004" marB="3200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27" name="Shape 21"/>
          <p:cNvSpPr/>
          <p:nvPr/>
        </p:nvSpPr>
        <p:spPr>
          <a:xfrm>
            <a:off x="502920" y="9072544"/>
            <a:ext cx="6556248" cy="18288"/>
          </a:xfrm>
          <a:prstGeom prst="rect">
            <a:avLst/>
          </a:prstGeom>
          <a:solidFill>
            <a:srgbClr val="1B1555"/>
          </a:solidFill>
          <a:ln w="12700">
            <a:solidFill>
              <a:srgbClr val="333333"/>
            </a:solidFill>
            <a:prstDash val="solid"/>
          </a:ln>
        </p:spPr>
        <p:txBody>
          <a:bodyPr/>
          <a:lstStyle/>
          <a:p>
            <a:endParaRPr lang="vi-VN"/>
          </a:p>
        </p:txBody>
      </p:sp>
      <p:sp>
        <p:nvSpPr>
          <p:cNvPr id="28" name="Text 22"/>
          <p:cNvSpPr txBox="1"/>
          <p:nvPr/>
        </p:nvSpPr>
        <p:spPr>
          <a:xfrm>
            <a:off x="502920" y="9145696"/>
            <a:ext cx="3886200" cy="182880"/>
          </a:xfrm>
          <a:prstGeom prst="rect">
            <a:avLst/>
          </a:prstGeom>
          <a:noFill/>
          <a:ln/>
        </p:spPr>
        <p:txBody>
          <a:bodyPr wrap="square" lIns="0" tIns="0" rIns="0" bIns="0" rtlCol="0" anchor="t"/>
          <a:lstStyle/>
          <a:p>
            <a:pPr marL="0" indent="0">
              <a:buNone/>
            </a:pPr>
            <a:r>
              <a:rPr lang="vi-VN" sz="800" b="1" kern="0" spc="140" dirty="0">
                <a:solidFill>
                  <a:srgbClr val="E1590C"/>
                </a:solidFill>
                <a:latin typeface="Arial" pitchFamily="34" charset="0"/>
                <a:ea typeface="Arial" pitchFamily="34" charset="-122"/>
                <a:cs typeface="Arial" pitchFamily="34" charset="-120"/>
              </a:rPr>
              <a:t>CÁCH NỘP HỒ SƠ</a:t>
            </a:r>
            <a:endParaRPr lang="vi-VN" sz="800" dirty="0"/>
          </a:p>
        </p:txBody>
      </p:sp>
      <p:sp>
        <p:nvSpPr>
          <p:cNvPr id="29" name="Text 23"/>
          <p:cNvSpPr txBox="1"/>
          <p:nvPr/>
        </p:nvSpPr>
        <p:spPr>
          <a:xfrm>
            <a:off x="502920" y="9365152"/>
            <a:ext cx="6556248" cy="237744"/>
          </a:xfrm>
          <a:prstGeom prst="rect">
            <a:avLst/>
          </a:prstGeom>
          <a:noFill/>
          <a:ln/>
        </p:spPr>
        <p:txBody>
          <a:bodyPr wrap="square" lIns="0" tIns="0" rIns="0" bIns="0" rtlCol="0" anchor="ctr"/>
          <a:lstStyle/>
          <a:p>
            <a:pPr marL="0" indent="0">
              <a:buNone/>
            </a:pPr>
            <a:r>
              <a:rPr lang="vi-VN" sz="1150" b="1" dirty="0">
                <a:solidFill>
                  <a:srgbClr val="1B1555"/>
                </a:solidFill>
                <a:latin typeface="Arial" pitchFamily="34" charset="0"/>
                <a:ea typeface="Arial" pitchFamily="34" charset="-122"/>
                <a:cs typeface="Arial" pitchFamily="34" charset="-120"/>
              </a:rPr>
              <a:t>Hạn nộp hồ sơ: 23:59 (giờ Việt Nam), thứ Sáu, ngày 27/11/2026.</a:t>
            </a:r>
            <a:endParaRPr lang="vi-VN" sz="1150" dirty="0"/>
          </a:p>
        </p:txBody>
      </p:sp>
      <p:sp>
        <p:nvSpPr>
          <p:cNvPr id="30" name="Text 24"/>
          <p:cNvSpPr txBox="1"/>
          <p:nvPr/>
        </p:nvSpPr>
        <p:spPr>
          <a:xfrm>
            <a:off x="502920" y="9621184"/>
            <a:ext cx="6556248" cy="219456"/>
          </a:xfrm>
          <a:prstGeom prst="rect">
            <a:avLst/>
          </a:prstGeom>
          <a:noFill/>
          <a:ln/>
        </p:spPr>
        <p:txBody>
          <a:bodyPr wrap="square" lIns="0" tIns="0" rIns="0" bIns="0" rtlCol="0" anchor="ctr"/>
          <a:lstStyle/>
          <a:p>
            <a:pPr marL="0" indent="0">
              <a:buNone/>
            </a:pPr>
            <a:r>
              <a:rPr lang="vi-VN" sz="1000" dirty="0">
                <a:solidFill>
                  <a:srgbClr val="2A3244"/>
                </a:solidFill>
                <a:latin typeface="Arial" pitchFamily="34" charset="0"/>
                <a:ea typeface="Arial" pitchFamily="34" charset="-122"/>
                <a:cs typeface="Arial" pitchFamily="34" charset="-120"/>
              </a:rPr>
              <a:t>Gửi hồ sơ tới </a:t>
            </a:r>
            <a:r>
              <a:rPr lang="vi-VN" sz="1000" dirty="0" u="sng">
                <a:solidFill>
                  <a:srgbClr val="2A3244"/>
                </a:solidFill>
                <a:latin typeface="Arial" pitchFamily="34" charset="0"/>
                <a:ea typeface="Arial" pitchFamily="34" charset="-122"/>
                <a:cs typeface="Arial" pitchFamily="34" charset="-120"/>
                <a:hlinkClick r:id="rIdM0">
                  <a:extLst>
                    <a:ext uri="{A12FA001-AC4F-418D-AE19-62706E023703}">
                      <ahyp:hlinkClr xmlns:ahyp="http://schemas.microsoft.com/office/drawing/2018/hyperlinkcolor" val="tx"/>
                    </a:ext>
                  </a:extLst>
                </a:hlinkClick>
              </a:rPr>
              <a:t>nhu.truong@britchamvn.com</a:t>
            </a:r>
            <a:r>
              <a:rPr lang="vi-VN" sz="1000" dirty="0">
                <a:solidFill>
                  <a:srgbClr val="2A3244"/>
                </a:solidFill>
                <a:latin typeface="Arial" pitchFamily="34" charset="0"/>
                <a:ea typeface="Arial" pitchFamily="34" charset="-122"/>
                <a:cs typeface="Arial" pitchFamily="34" charset="-120"/>
              </a:rPr>
              <a:t>. Câu hỏi: </a:t>
            </a:r>
            <a:r>
              <a:rPr lang="vi-VN" sz="1000" dirty="0" u="sng">
                <a:solidFill>
                  <a:srgbClr val="2A3244"/>
                </a:solidFill>
                <a:latin typeface="Arial" pitchFamily="34" charset="0"/>
                <a:ea typeface="Arial" pitchFamily="34" charset="-122"/>
                <a:cs typeface="Arial" pitchFamily="34" charset="-120"/>
                <a:hlinkClick r:id="rIdM1">
                  <a:extLst>
                    <a:ext uri="{A12FA001-AC4F-418D-AE19-62706E023703}">
                      <ahyp:hlinkClr xmlns:ahyp="http://schemas.microsoft.com/office/drawing/2018/hyperlinkcolor" val="tx"/>
                    </a:ext>
                  </a:extLst>
                </a:hlinkClick>
              </a:rPr>
              <a:t>hello@minhducfoundation.com</a:t>
            </a:r>
            <a:endParaRPr lang="vi-VN" sz="1000" dirty="0"/>
          </a:p>
        </p:txBody>
      </p:sp>
      <p:sp>
        <p:nvSpPr>
          <p:cNvPr id="31" name="Shape 25"/>
          <p:cNvSpPr/>
          <p:nvPr/>
        </p:nvSpPr>
        <p:spPr>
          <a:xfrm>
            <a:off x="0" y="9875520"/>
            <a:ext cx="7562850" cy="813118"/>
          </a:xfrm>
          <a:prstGeom prst="rect">
            <a:avLst/>
          </a:prstGeom>
          <a:solidFill>
            <a:srgbClr val="1B1555"/>
          </a:solidFill>
          <a:ln w="12700">
            <a:solidFill>
              <a:srgbClr val="333333"/>
            </a:solidFill>
            <a:prstDash val="solid"/>
          </a:ln>
        </p:spPr>
        <p:txBody>
          <a:bodyPr/>
          <a:lstStyle/>
          <a:p>
            <a:endParaRPr lang="vi-VN"/>
          </a:p>
        </p:txBody>
      </p:sp>
      <p:sp>
        <p:nvSpPr>
          <p:cNvPr id="32" name="Text 26"/>
          <p:cNvSpPr txBox="1"/>
          <p:nvPr/>
        </p:nvSpPr>
        <p:spPr>
          <a:xfrm>
            <a:off x="502920" y="10003536"/>
            <a:ext cx="6556248" cy="438912"/>
          </a:xfrm>
          <a:prstGeom prst="rect">
            <a:avLst/>
          </a:prstGeom>
          <a:noFill/>
          <a:ln/>
        </p:spPr>
        <p:txBody>
          <a:bodyPr wrap="square" lIns="0" tIns="0" rIns="0" bIns="0" rtlCol="0" anchor="ctr"/>
          <a:lstStyle/>
          <a:p>
            <a:pPr marL="0" indent="0">
              <a:lnSpc>
                <a:spcPct val="125000"/>
              </a:lnSpc>
              <a:buNone/>
            </a:pPr>
            <a:r>
              <a:rPr lang="vi-VN" sz="600" dirty="0">
                <a:solidFill>
                  <a:srgbClr val="FBF8F3"/>
                </a:solidFill>
                <a:latin typeface="Arial" pitchFamily="34" charset="0"/>
                <a:ea typeface="Arial" pitchFamily="34" charset="-122"/>
                <a:cs typeface="Arial" pitchFamily="34" charset="-120"/>
              </a:rPr>
              <a:t>The MinhDuc Foundation is a private company limited by guarantee registered in England and Wales, company number 17325378.</a:t>
            </a:r>
            <a:endParaRPr lang="vi-VN" sz="600" dirty="0"/>
          </a:p>
          <a:p>
            <a:pPr marL="0" indent="0">
              <a:lnSpc>
                <a:spcPct val="125000"/>
              </a:lnSpc>
              <a:buNone/>
            </a:pPr>
            <a:r>
              <a:rPr lang="vi-VN" sz="600" dirty="0">
                <a:solidFill>
                  <a:srgbClr val="FBF8F3"/>
                </a:solidFill>
                <a:latin typeface="Arial" pitchFamily="34" charset="0"/>
                <a:ea typeface="Arial" pitchFamily="34" charset="-122"/>
                <a:cs typeface="Arial" pitchFamily="34" charset="-120"/>
              </a:rPr>
              <a:t>Registered office: Unit 3, Ibex House, 2a Leytonstone Road, London E15 1SE.</a:t>
            </a:r>
            <a:endParaRPr lang="vi-VN" sz="600" dirty="0"/>
          </a:p>
          <a:p>
            <a:pPr marL="0" indent="0">
              <a:lnSpc>
                <a:spcPct val="125000"/>
              </a:lnSpc>
              <a:buNone/>
            </a:pPr>
            <a:r>
              <a:rPr lang="vi-VN" sz="600" dirty="0">
                <a:solidFill>
                  <a:srgbClr val="FBF8F3"/>
                </a:solidFill>
                <a:latin typeface="Arial" pitchFamily="34" charset="0"/>
                <a:ea typeface="Arial" pitchFamily="34" charset="-122"/>
                <a:cs typeface="Arial" pitchFamily="34" charset="-120"/>
              </a:rPr>
              <a:t>Member of the British Chamber of Commerce Vietnam.</a:t>
            </a:r>
            <a:endParaRPr lang="vi-VN" sz="600" dirty="0"/>
          </a:p>
          <a:p>
            <a:pPr marL="0" indent="0">
              <a:lnSpc>
                <a:spcPct val="125000"/>
              </a:lnSpc>
              <a:buNone/>
            </a:pPr>
            <a:r>
              <a:rPr lang="vi-VN" sz="600" dirty="0">
                <a:solidFill>
                  <a:srgbClr val="FBF8F3"/>
                </a:solidFill>
                <a:latin typeface="Arial" pitchFamily="34" charset="0"/>
                <a:ea typeface="Arial" pitchFamily="34" charset="-122"/>
                <a:cs typeface="Arial" pitchFamily="34" charset="-120"/>
              </a:rPr>
              <a:t>Bản tiếng Việt chỉ để tham khảo. Nếu có khác biệt, bản tiếng Anh được ưu tiên áp dụng.</a:t>
            </a:r>
            <a:endParaRPr lang="vi-VN" sz="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E1590C"/>
      </a:hlink>
      <a:folHlink>
        <a:srgbClr val="E1590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390</Words>
  <Application>Microsoft Office PowerPoint</Application>
  <PresentationFormat>Custom</PresentationFormat>
  <Paragraphs>42</Paragraphs>
  <Slides>2</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Montserrat</vt:lpstr>
      <vt:lpstr>Office Theme</vt:lpstr>
      <vt:lpstr>PowerPoint Presentation</vt:lpstr>
    </vt:vector>
  </TitlesOfParts>
  <Company>The MinhDuc 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Mở Cửa · Open Doors — Tiêu chí lựa chọn Khóa 1 (bản tiếng Việt)</dc:title>
  <dc:subject>Selection criteria and application requirements</dc:subject>
  <dc:creator>The MinhDuc Foundation</dc:creator>
  <cp:lastModifiedBy>Michelle Pham</cp:lastModifiedBy>
  <cp:revision>2</cp:revision>
  <dcterms:created xsi:type="dcterms:W3CDTF">2026-09-15T20:10:32Z</dcterms:created>
  <dcterms:modified xsi:type="dcterms:W3CDTF">2026-10-14T13:51:06Z</dcterms:modified>
</cp:coreProperties>
</file>